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59" r:id="rId6"/>
    <p:sldId id="261" r:id="rId7"/>
    <p:sldId id="264" r:id="rId8"/>
    <p:sldId id="265" r:id="rId9"/>
    <p:sldId id="263" r:id="rId10"/>
    <p:sldId id="266" r:id="rId11"/>
    <p:sldId id="267" r:id="rId12"/>
    <p:sldId id="268" r:id="rId13"/>
    <p:sldId id="277" r:id="rId14"/>
    <p:sldId id="269" r:id="rId15"/>
    <p:sldId id="272" r:id="rId16"/>
    <p:sldId id="275" r:id="rId17"/>
    <p:sldId id="270" r:id="rId18"/>
    <p:sldId id="276" r:id="rId19"/>
    <p:sldId id="273" r:id="rId20"/>
    <p:sldId id="274"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03C0A-603E-4A90-9626-6E9919A26E3C}"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0FF99-8FAE-4ED4-B327-BED7A44AF892}" type="slidenum">
              <a:rPr lang="en-GB" smtClean="0"/>
              <a:t>‹#›</a:t>
            </a:fld>
            <a:endParaRPr lang="en-GB"/>
          </a:p>
        </p:txBody>
      </p:sp>
    </p:spTree>
    <p:extLst>
      <p:ext uri="{BB962C8B-B14F-4D97-AF65-F5344CB8AC3E}">
        <p14:creationId xmlns:p14="http://schemas.microsoft.com/office/powerpoint/2010/main" val="105747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5B3688-FF8A-4448-9D8C-D2E4009E3115}"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63807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42E40-D2E1-47CA-B280-9E1A3E393A64}" type="datetime1">
              <a:rPr lang="en-GB" smtClean="0"/>
              <a:t>07/08/2023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13134971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42E40-D2E1-47CA-B280-9E1A3E393A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2375423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A242E40-D2E1-47CA-B280-9E1A3E393A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17166215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5A242E40-D2E1-47CA-B280-9E1A3E393A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0127018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42E40-D2E1-47CA-B280-9E1A3E393A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5723381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42E40-D2E1-47CA-B280-9E1A3E393A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1725101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A6A4D-68E3-4DB1-BB59-CC4FDD18604C}"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71226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8457A-4DED-492E-9017-9C2952C2AF8D}"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23627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F8BD-D6A1-473D-99FD-D33F3471E464}"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1537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E8D47-AB03-45C1-A306-7A50FB671AA2}" type="datetime1">
              <a:rPr lang="en-GB" smtClean="0"/>
              <a:t>07/08/2023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66524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EAA8D-DFB5-4A4F-B4FA-A44D778F2419}" type="datetime1">
              <a:rPr lang="en-GB" smtClean="0"/>
              <a:t>07/08/2023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99364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723B6-1191-4FF9-B4FB-CA769715D06F}" type="datetime1">
              <a:rPr lang="en-GB" smtClean="0"/>
              <a:t>07/08/2023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96321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28773-D3E2-41C4-AA35-D515F9B805A8}" type="datetime1">
              <a:rPr lang="en-GB" smtClean="0"/>
              <a:t>07/08/2023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73465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A7B2B-3A07-45C3-91A7-9A2A6C3F0020}" type="datetime1">
              <a:rPr lang="en-GB" smtClean="0"/>
              <a:t>07/08/2023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33173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936D6-332F-4C70-A26C-4226B47B2EF5}" type="datetime1">
              <a:rPr lang="en-GB" smtClean="0"/>
              <a:t>07/08/2023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278455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707BBB4-CABD-411D-BDF4-609A000F5525}" type="datetime1">
              <a:rPr lang="en-GB" smtClean="0"/>
              <a:t>07/08/2023</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AB32097D-E151-4F85-A74C-7BAE00465765}" type="slidenum">
              <a:rPr lang="en-GB" smtClean="0"/>
              <a:t>‹#›</a:t>
            </a:fld>
            <a:endParaRPr lang="en-GB"/>
          </a:p>
        </p:txBody>
      </p:sp>
    </p:spTree>
    <p:extLst>
      <p:ext uri="{BB962C8B-B14F-4D97-AF65-F5344CB8AC3E}">
        <p14:creationId xmlns:p14="http://schemas.microsoft.com/office/powerpoint/2010/main" val="346962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A242E40-D2E1-47CA-B280-9E1A3E393A64}" type="datetime1">
              <a:rPr lang="en-GB" smtClean="0"/>
              <a:t>07/08/2023</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B32097D-E151-4F85-A74C-7BAE00465765}" type="slidenum">
              <a:rPr lang="en-GB" smtClean="0"/>
              <a:t>‹#›</a:t>
            </a:fld>
            <a:endParaRPr lang="en-GB"/>
          </a:p>
        </p:txBody>
      </p:sp>
    </p:spTree>
    <p:extLst>
      <p:ext uri="{BB962C8B-B14F-4D97-AF65-F5344CB8AC3E}">
        <p14:creationId xmlns:p14="http://schemas.microsoft.com/office/powerpoint/2010/main" val="12097915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9809" y="982641"/>
            <a:ext cx="10467833" cy="2025722"/>
          </a:xfrm>
        </p:spPr>
        <p:txBody>
          <a:bodyPr>
            <a:noAutofit/>
          </a:bodyPr>
          <a:lstStyle/>
          <a:p>
            <a:pPr>
              <a:lnSpc>
                <a:spcPct val="100000"/>
              </a:lnSpc>
              <a:spcBef>
                <a:spcPts val="600"/>
              </a:spcBef>
              <a:spcAft>
                <a:spcPts val="600"/>
              </a:spcAft>
            </a:pPr>
            <a:r>
              <a:rPr lang="en-US" sz="4000" b="1" dirty="0">
                <a:solidFill>
                  <a:srgbClr val="0070C0"/>
                </a:solidFill>
                <a:latin typeface="Arial" panose="020B0604020202020204" pitchFamily="34" charset="0"/>
                <a:cs typeface="Arial" panose="020B0604020202020204" pitchFamily="34" charset="0"/>
              </a:rPr>
              <a:t>Energy Security of Bangladesh for Building Sonar Bangla: Bangabandhu’s Vision</a:t>
            </a:r>
            <a:endParaRPr lang="en-GB" sz="6600" dirty="0">
              <a:solidFill>
                <a:srgbClr val="0070C0"/>
              </a:solidFill>
            </a:endParaRPr>
          </a:p>
        </p:txBody>
      </p:sp>
      <p:sp>
        <p:nvSpPr>
          <p:cNvPr id="3" name="Subtitle 2"/>
          <p:cNvSpPr>
            <a:spLocks noGrp="1"/>
          </p:cNvSpPr>
          <p:nvPr>
            <p:ph type="subTitle" idx="1"/>
          </p:nvPr>
        </p:nvSpPr>
        <p:spPr>
          <a:xfrm>
            <a:off x="1521725" y="3713203"/>
            <a:ext cx="9144000" cy="1382486"/>
          </a:xfrm>
        </p:spPr>
        <p:txBody>
          <a:bodyPr/>
          <a:lstStyle/>
          <a:p>
            <a:r>
              <a:rPr lang="en-GB" b="1" dirty="0">
                <a:latin typeface="Arial" panose="020B0604020202020204" pitchFamily="34" charset="0"/>
                <a:cs typeface="Arial" panose="020B0604020202020204" pitchFamily="34" charset="0"/>
              </a:rPr>
              <a:t>Md. </a:t>
            </a:r>
            <a:r>
              <a:rPr lang="en-GB" b="1" dirty="0" err="1">
                <a:latin typeface="Arial" panose="020B0604020202020204" pitchFamily="34" charset="0"/>
                <a:cs typeface="Arial" panose="020B0604020202020204" pitchFamily="34" charset="0"/>
              </a:rPr>
              <a:t>Maqbul</a:t>
            </a:r>
            <a:r>
              <a:rPr lang="en-GB" b="1" dirty="0">
                <a:latin typeface="Arial" panose="020B0604020202020204" pitchFamily="34" charset="0"/>
                <a:cs typeface="Arial" panose="020B0604020202020204" pitchFamily="34" charset="0"/>
              </a:rPr>
              <a:t>-E-</a:t>
            </a:r>
            <a:r>
              <a:rPr lang="en-GB" b="1" dirty="0" err="1">
                <a:latin typeface="Arial" panose="020B0604020202020204" pitchFamily="34" charset="0"/>
                <a:cs typeface="Arial" panose="020B0604020202020204" pitchFamily="34" charset="0"/>
              </a:rPr>
              <a:t>Elahi</a:t>
            </a:r>
            <a:r>
              <a:rPr lang="en-GB" b="1" dirty="0">
                <a:latin typeface="Arial" panose="020B0604020202020204" pitchFamily="34" charset="0"/>
                <a:cs typeface="Arial" panose="020B0604020202020204" pitchFamily="34" charset="0"/>
              </a:rPr>
              <a:t> Chowdhury</a:t>
            </a:r>
          </a:p>
          <a:p>
            <a:r>
              <a:rPr lang="en-GB" sz="1800" b="1" dirty="0">
                <a:latin typeface="Arial" panose="020B0604020202020204" pitchFamily="34" charset="0"/>
                <a:cs typeface="Arial" panose="020B0604020202020204" pitchFamily="34" charset="0"/>
              </a:rPr>
              <a:t>Primary Energy Expert</a:t>
            </a:r>
          </a:p>
          <a:p>
            <a:r>
              <a:rPr lang="en-GB" sz="1800" b="1" dirty="0">
                <a:latin typeface="Arial" panose="020B0604020202020204" pitchFamily="34" charset="0"/>
                <a:cs typeface="Arial" panose="020B0604020202020204" pitchFamily="34" charset="0"/>
              </a:rPr>
              <a:t>08 August 2023</a:t>
            </a:r>
          </a:p>
        </p:txBody>
      </p:sp>
      <p:sp>
        <p:nvSpPr>
          <p:cNvPr id="5" name="Slide Number Placeholder 4"/>
          <p:cNvSpPr>
            <a:spLocks noGrp="1"/>
          </p:cNvSpPr>
          <p:nvPr>
            <p:ph type="sldNum" sz="quarter" idx="12"/>
          </p:nvPr>
        </p:nvSpPr>
        <p:spPr/>
        <p:txBody>
          <a:bodyPr/>
          <a:lstStyle/>
          <a:p>
            <a:fld id="{AB32097D-E151-4F85-A74C-7BAE00465765}" type="slidenum">
              <a:rPr lang="en-GB" smtClean="0"/>
              <a:t>1</a:t>
            </a:fld>
            <a:endParaRPr lang="en-GB"/>
          </a:p>
        </p:txBody>
      </p:sp>
      <p:pic>
        <p:nvPicPr>
          <p:cNvPr id="12" name="Picture 11">
            <a:extLst>
              <a:ext uri="{FF2B5EF4-FFF2-40B4-BE49-F238E27FC236}">
                <a16:creationId xmlns:a16="http://schemas.microsoft.com/office/drawing/2014/main" xmlns="" id="{70C241BB-5126-3F80-C515-617822147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11" y="1707502"/>
            <a:ext cx="4503201" cy="6858000"/>
          </a:xfrm>
          <a:prstGeom prst="rect">
            <a:avLst/>
          </a:prstGeom>
        </p:spPr>
      </p:pic>
    </p:spTree>
    <p:extLst>
      <p:ext uri="{BB962C8B-B14F-4D97-AF65-F5344CB8AC3E}">
        <p14:creationId xmlns:p14="http://schemas.microsoft.com/office/powerpoint/2010/main" val="424944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139177762"/>
              </p:ext>
            </p:extLst>
          </p:nvPr>
        </p:nvGraphicFramePr>
        <p:xfrm>
          <a:off x="323852" y="2060070"/>
          <a:ext cx="11391898" cy="3671684"/>
        </p:xfrm>
        <a:graphic>
          <a:graphicData uri="http://schemas.openxmlformats.org/drawingml/2006/table">
            <a:tbl>
              <a:tblPr firstRow="1" bandRow="1">
                <a:tableStyleId>{5C22544A-7EE6-4342-B048-85BDC9FD1C3A}</a:tableStyleId>
              </a:tblPr>
              <a:tblGrid>
                <a:gridCol w="1052512">
                  <a:extLst>
                    <a:ext uri="{9D8B030D-6E8A-4147-A177-3AD203B41FA5}">
                      <a16:colId xmlns:a16="http://schemas.microsoft.com/office/drawing/2014/main" xmlns="" val="3627304283"/>
                    </a:ext>
                  </a:extLst>
                </a:gridCol>
                <a:gridCol w="1391574">
                  <a:extLst>
                    <a:ext uri="{9D8B030D-6E8A-4147-A177-3AD203B41FA5}">
                      <a16:colId xmlns:a16="http://schemas.microsoft.com/office/drawing/2014/main" xmlns="" val="96460214"/>
                    </a:ext>
                  </a:extLst>
                </a:gridCol>
                <a:gridCol w="1351128">
                  <a:extLst>
                    <a:ext uri="{9D8B030D-6E8A-4147-A177-3AD203B41FA5}">
                      <a16:colId xmlns:a16="http://schemas.microsoft.com/office/drawing/2014/main" xmlns="" val="2582612789"/>
                    </a:ext>
                  </a:extLst>
                </a:gridCol>
                <a:gridCol w="1705970">
                  <a:extLst>
                    <a:ext uri="{9D8B030D-6E8A-4147-A177-3AD203B41FA5}">
                      <a16:colId xmlns:a16="http://schemas.microsoft.com/office/drawing/2014/main" xmlns="" val="436844666"/>
                    </a:ext>
                  </a:extLst>
                </a:gridCol>
                <a:gridCol w="1665027">
                  <a:extLst>
                    <a:ext uri="{9D8B030D-6E8A-4147-A177-3AD203B41FA5}">
                      <a16:colId xmlns:a16="http://schemas.microsoft.com/office/drawing/2014/main" xmlns="" val="3254884923"/>
                    </a:ext>
                  </a:extLst>
                </a:gridCol>
                <a:gridCol w="1310185">
                  <a:extLst>
                    <a:ext uri="{9D8B030D-6E8A-4147-A177-3AD203B41FA5}">
                      <a16:colId xmlns:a16="http://schemas.microsoft.com/office/drawing/2014/main" xmlns="" val="2674556248"/>
                    </a:ext>
                  </a:extLst>
                </a:gridCol>
                <a:gridCol w="2915502">
                  <a:extLst>
                    <a:ext uri="{9D8B030D-6E8A-4147-A177-3AD203B41FA5}">
                      <a16:colId xmlns:a16="http://schemas.microsoft.com/office/drawing/2014/main" xmlns="" val="1012431260"/>
                    </a:ext>
                  </a:extLst>
                </a:gridCol>
              </a:tblGrid>
              <a:tr h="1111364">
                <a:tc>
                  <a:txBody>
                    <a:bodyPr/>
                    <a:lstStyle/>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Primary</a:t>
                      </a:r>
                      <a:r>
                        <a:rPr lang="en-GB"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Energy</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Present Demand</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mmcfd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million T/Y</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Present</a:t>
                      </a:r>
                      <a:r>
                        <a:rPr lang="en-US" sz="18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Supply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mmcfd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47625"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Present supply Indigenous</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7625" algn="ctr">
                        <a:spcAft>
                          <a:spcPts val="0"/>
                        </a:spcAf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mmscfd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Million T/year</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Present Import</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mmscfd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Million Tons/year</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2030</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Demand</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mmscfd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0"/>
                        </a:spcAf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MillionT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indent="-229235" algn="ctr">
                        <a:spcAft>
                          <a:spcPts val="0"/>
                        </a:spcAf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Remarks</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7000"/>
                        </a:lnSpc>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952306070"/>
                  </a:ext>
                </a:extLst>
              </a:tr>
              <a:tr h="370840">
                <a:tc>
                  <a:txBody>
                    <a:bodyPr/>
                    <a:lstStyle/>
                    <a:p>
                      <a:pPr marL="0" indent="-229235" algn="ctr">
                        <a:spcAft>
                          <a:spcPts val="0"/>
                        </a:spcAft>
                      </a:pP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Natural</a:t>
                      </a: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Gas</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2850-3050</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2850-3050 </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2150</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Estimated 4000</a:t>
                      </a:r>
                    </a:p>
                  </a:txBody>
                  <a:tcPr marL="68580" marR="68580" marT="0" marB="0"/>
                </a:tc>
                <a:tc>
                  <a:txBody>
                    <a:bodyPr/>
                    <a:lstStyle/>
                    <a:p>
                      <a:pPr marL="85725" indent="-47625" algn="l">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Through workover and following the technology of Chevron production from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Rashidpur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Kailashtila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etc. gas fields production can be substantially increased.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60372510"/>
                  </a:ext>
                </a:extLst>
              </a:tr>
              <a:tr h="370840">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Coal</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Estimated 08/09</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About 01 </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Estimated 07/08</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Estimated</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About 20</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229235" algn="ctr">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5725" indent="-47625" algn="l">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By developing its own coal fields import can be significantly reduced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99254466"/>
                  </a:ext>
                </a:extLst>
              </a:tr>
            </a:tbl>
          </a:graphicData>
        </a:graphic>
      </p:graphicFrame>
      <p:sp>
        <p:nvSpPr>
          <p:cNvPr id="4" name="Slide Number Placeholder 3"/>
          <p:cNvSpPr>
            <a:spLocks noGrp="1"/>
          </p:cNvSpPr>
          <p:nvPr>
            <p:ph type="sldNum" sz="quarter" idx="12"/>
          </p:nvPr>
        </p:nvSpPr>
        <p:spPr/>
        <p:txBody>
          <a:bodyPr/>
          <a:lstStyle/>
          <a:p>
            <a:fld id="{AB32097D-E151-4F85-A74C-7BAE00465765}" type="slidenum">
              <a:rPr lang="en-GB" smtClean="0"/>
              <a:t>10</a:t>
            </a:fld>
            <a:endParaRPr lang="en-GB"/>
          </a:p>
        </p:txBody>
      </p:sp>
      <p:sp>
        <p:nvSpPr>
          <p:cNvPr id="10" name="TextBox 9"/>
          <p:cNvSpPr txBox="1"/>
          <p:nvPr/>
        </p:nvSpPr>
        <p:spPr>
          <a:xfrm>
            <a:off x="381001" y="336824"/>
            <a:ext cx="11277600" cy="707886"/>
          </a:xfrm>
          <a:prstGeom prst="rect">
            <a:avLst/>
          </a:prstGeom>
          <a:noFill/>
        </p:spPr>
        <p:txBody>
          <a:bodyPr wrap="square" rtlCol="0">
            <a:spAutoFit/>
          </a:bodyPr>
          <a:lstStyle/>
          <a:p>
            <a:pPr algn="ctr"/>
            <a:r>
              <a:rPr lang="en-GB" sz="4000" b="1" dirty="0">
                <a:solidFill>
                  <a:srgbClr val="0070C0"/>
                </a:solidFill>
                <a:latin typeface="+mj-lt"/>
                <a:ea typeface="+mj-ea"/>
                <a:cs typeface="+mj-cs"/>
              </a:rPr>
              <a:t>Energy Demand and Supply Scenario of Bangladesh</a:t>
            </a:r>
          </a:p>
        </p:txBody>
      </p:sp>
    </p:spTree>
    <p:extLst>
      <p:ext uri="{BB962C8B-B14F-4D97-AF65-F5344CB8AC3E}">
        <p14:creationId xmlns:p14="http://schemas.microsoft.com/office/powerpoint/2010/main" val="329084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Gas Reserve Vs daily production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1158488"/>
              </p:ext>
            </p:extLst>
          </p:nvPr>
        </p:nvGraphicFramePr>
        <p:xfrm>
          <a:off x="838200" y="1590676"/>
          <a:ext cx="10515599" cy="4324932"/>
        </p:xfrm>
        <a:graphic>
          <a:graphicData uri="http://schemas.openxmlformats.org/drawingml/2006/table">
            <a:tbl>
              <a:tblPr firstRow="1" firstCol="1" bandRow="1">
                <a:tableStyleId>{E8B1032C-EA38-4F05-BA0D-38AFFFC7BED3}</a:tableStyleId>
              </a:tblPr>
              <a:tblGrid>
                <a:gridCol w="3438525">
                  <a:extLst>
                    <a:ext uri="{9D8B030D-6E8A-4147-A177-3AD203B41FA5}">
                      <a16:colId xmlns:a16="http://schemas.microsoft.com/office/drawing/2014/main" xmlns="" val="1652315418"/>
                    </a:ext>
                  </a:extLst>
                </a:gridCol>
                <a:gridCol w="3686175">
                  <a:extLst>
                    <a:ext uri="{9D8B030D-6E8A-4147-A177-3AD203B41FA5}">
                      <a16:colId xmlns:a16="http://schemas.microsoft.com/office/drawing/2014/main" xmlns="" val="2090990712"/>
                    </a:ext>
                  </a:extLst>
                </a:gridCol>
                <a:gridCol w="3390899">
                  <a:extLst>
                    <a:ext uri="{9D8B030D-6E8A-4147-A177-3AD203B41FA5}">
                      <a16:colId xmlns:a16="http://schemas.microsoft.com/office/drawing/2014/main" xmlns="" val="2666420454"/>
                    </a:ext>
                  </a:extLst>
                </a:gridCol>
              </a:tblGrid>
              <a:tr h="620486">
                <a:tc>
                  <a:txBody>
                    <a:bodyPr/>
                    <a:lstStyle/>
                    <a:p>
                      <a:pPr algn="ctr">
                        <a:lnSpc>
                          <a:spcPct val="107000"/>
                        </a:lnSpc>
                        <a:spcAft>
                          <a:spcPts val="0"/>
                        </a:spcAft>
                        <a:tabLst>
                          <a:tab pos="3352800" algn="l"/>
                        </a:tabLst>
                      </a:pPr>
                      <a:r>
                        <a:rPr lang="en-US" sz="2400" dirty="0">
                          <a:effectLst/>
                        </a:rPr>
                        <a:t>     Gas Fields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52800" algn="l"/>
                        </a:tabLst>
                      </a:pPr>
                      <a:r>
                        <a:rPr lang="en-US" sz="2400" dirty="0">
                          <a:effectLst/>
                        </a:rPr>
                        <a:t>Remaining Reserve (BSCF)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52800" algn="l"/>
                        </a:tabLst>
                      </a:pPr>
                      <a:r>
                        <a:rPr lang="en-US" sz="2400" dirty="0">
                          <a:effectLst/>
                        </a:rPr>
                        <a:t>Daily Production(MMSCF)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0232236"/>
                  </a:ext>
                </a:extLst>
              </a:tr>
              <a:tr h="620486">
                <a:tc>
                  <a:txBody>
                    <a:bodyPr/>
                    <a:lstStyle/>
                    <a:p>
                      <a:pPr algn="ctr">
                        <a:lnSpc>
                          <a:spcPct val="107000"/>
                        </a:lnSpc>
                        <a:spcAft>
                          <a:spcPts val="0"/>
                        </a:spcAft>
                        <a:tabLst>
                          <a:tab pos="3352800" algn="l"/>
                        </a:tabLst>
                      </a:pPr>
                      <a:r>
                        <a:rPr lang="en-US" sz="2400" dirty="0" err="1">
                          <a:effectLst/>
                        </a:rPr>
                        <a:t>Titas</a:t>
                      </a:r>
                      <a:r>
                        <a:rPr lang="en-US" sz="2400" dirty="0">
                          <a:effectLst/>
                        </a:rPr>
                        <a:t> (BGFCL)</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52800" algn="l"/>
                        </a:tabLst>
                      </a:pPr>
                      <a:r>
                        <a:rPr lang="en-US" sz="2400" dirty="0">
                          <a:effectLst/>
                        </a:rPr>
                        <a:t>1294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52800" algn="l"/>
                        </a:tabLst>
                      </a:pPr>
                      <a:r>
                        <a:rPr lang="en-US" sz="2400" dirty="0">
                          <a:effectLst/>
                        </a:rPr>
                        <a:t>398</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6605956"/>
                  </a:ext>
                </a:extLst>
              </a:tr>
              <a:tr h="620486">
                <a:tc>
                  <a:txBody>
                    <a:bodyPr/>
                    <a:lstStyle/>
                    <a:p>
                      <a:pPr algn="ctr">
                        <a:lnSpc>
                          <a:spcPct val="107000"/>
                        </a:lnSpc>
                        <a:spcAft>
                          <a:spcPts val="0"/>
                        </a:spcAft>
                      </a:pPr>
                      <a:r>
                        <a:rPr lang="en-US" sz="2400" dirty="0" err="1">
                          <a:effectLst/>
                        </a:rPr>
                        <a:t>Bakhrabad</a:t>
                      </a:r>
                      <a:r>
                        <a:rPr lang="en-US" sz="2400" dirty="0">
                          <a:effectLst/>
                        </a:rPr>
                        <a:t> (BGFCL)</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363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35</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4551444"/>
                  </a:ext>
                </a:extLst>
              </a:tr>
              <a:tr h="620486">
                <a:tc>
                  <a:txBody>
                    <a:bodyPr/>
                    <a:lstStyle/>
                    <a:p>
                      <a:pPr algn="ctr">
                        <a:lnSpc>
                          <a:spcPct val="107000"/>
                        </a:lnSpc>
                        <a:spcAft>
                          <a:spcPts val="0"/>
                        </a:spcAft>
                      </a:pPr>
                      <a:r>
                        <a:rPr lang="en-US" sz="2400" dirty="0" err="1">
                          <a:effectLst/>
                        </a:rPr>
                        <a:t>Kailashtia</a:t>
                      </a:r>
                      <a:r>
                        <a:rPr lang="en-US" sz="2400" dirty="0">
                          <a:effectLst/>
                        </a:rPr>
                        <a:t>  (SGFL)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 2014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25</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00937592"/>
                  </a:ext>
                </a:extLst>
              </a:tr>
              <a:tr h="620486">
                <a:tc>
                  <a:txBody>
                    <a:bodyPr/>
                    <a:lstStyle/>
                    <a:p>
                      <a:pPr algn="ctr">
                        <a:lnSpc>
                          <a:spcPct val="107000"/>
                        </a:lnSpc>
                        <a:spcAft>
                          <a:spcPts val="0"/>
                        </a:spcAft>
                      </a:pPr>
                      <a:r>
                        <a:rPr lang="en-US" sz="2400" dirty="0" err="1">
                          <a:effectLst/>
                        </a:rPr>
                        <a:t>Rashidpur</a:t>
                      </a:r>
                      <a:r>
                        <a:rPr lang="en-US" sz="2400" dirty="0">
                          <a:effectLst/>
                        </a:rPr>
                        <a:t>  (SGFL)</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 1757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45</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64442049"/>
                  </a:ext>
                </a:extLst>
              </a:tr>
              <a:tr h="620486">
                <a:tc>
                  <a:txBody>
                    <a:bodyPr/>
                    <a:lstStyle/>
                    <a:p>
                      <a:pPr algn="ctr">
                        <a:lnSpc>
                          <a:spcPct val="107000"/>
                        </a:lnSpc>
                        <a:spcAft>
                          <a:spcPts val="0"/>
                        </a:spcAft>
                      </a:pPr>
                      <a:r>
                        <a:rPr lang="en-US" sz="2400" dirty="0" err="1">
                          <a:effectLst/>
                        </a:rPr>
                        <a:t>Bangura</a:t>
                      </a:r>
                      <a:r>
                        <a:rPr lang="en-US" sz="2400" dirty="0">
                          <a:effectLst/>
                        </a:rPr>
                        <a:t>    (KRIS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198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142</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63643777"/>
                  </a:ext>
                </a:extLst>
              </a:tr>
              <a:tr h="460121">
                <a:tc>
                  <a:txBody>
                    <a:bodyPr/>
                    <a:lstStyle/>
                    <a:p>
                      <a:pPr algn="ctr">
                        <a:lnSpc>
                          <a:spcPct val="107000"/>
                        </a:lnSpc>
                        <a:spcAft>
                          <a:spcPts val="0"/>
                        </a:spcAft>
                      </a:pPr>
                      <a:r>
                        <a:rPr lang="en-US" sz="2400" b="1" dirty="0" err="1">
                          <a:solidFill>
                            <a:schemeClr val="bg1"/>
                          </a:solidFill>
                          <a:effectLst/>
                        </a:rPr>
                        <a:t>Bibiyana</a:t>
                      </a:r>
                      <a:r>
                        <a:rPr lang="en-US" sz="2400" b="1" dirty="0">
                          <a:solidFill>
                            <a:schemeClr val="bg1"/>
                          </a:solidFill>
                          <a:effectLst/>
                        </a:rPr>
                        <a:t> (Chevron)*                           </a:t>
                      </a:r>
                      <a:endPar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n-US" sz="2400" b="1" dirty="0">
                          <a:solidFill>
                            <a:schemeClr val="bg1"/>
                          </a:solidFill>
                          <a:effectLst/>
                        </a:rPr>
                        <a:t> 763 </a:t>
                      </a:r>
                      <a:endPar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n-GB" sz="2400" b="1" dirty="0">
                          <a:solidFill>
                            <a:schemeClr val="bg1"/>
                          </a:solidFill>
                          <a:effectLst/>
                        </a:rPr>
                        <a:t>1190</a:t>
                      </a:r>
                      <a:endPar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479055775"/>
                  </a:ext>
                </a:extLst>
              </a:tr>
            </a:tbl>
          </a:graphicData>
        </a:graphic>
      </p:graphicFrame>
      <p:sp>
        <p:nvSpPr>
          <p:cNvPr id="4" name="Slide Number Placeholder 3"/>
          <p:cNvSpPr>
            <a:spLocks noGrp="1"/>
          </p:cNvSpPr>
          <p:nvPr>
            <p:ph type="sldNum" sz="quarter" idx="12"/>
          </p:nvPr>
        </p:nvSpPr>
        <p:spPr/>
        <p:txBody>
          <a:bodyPr/>
          <a:lstStyle/>
          <a:p>
            <a:fld id="{AB32097D-E151-4F85-A74C-7BAE00465765}" type="slidenum">
              <a:rPr lang="en-GB" smtClean="0"/>
              <a:t>11</a:t>
            </a:fld>
            <a:endParaRPr lang="en-GB"/>
          </a:p>
        </p:txBody>
      </p:sp>
    </p:spTree>
    <p:extLst>
      <p:ext uri="{BB962C8B-B14F-4D97-AF65-F5344CB8AC3E}">
        <p14:creationId xmlns:p14="http://schemas.microsoft.com/office/powerpoint/2010/main" val="83404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70C0"/>
                </a:solidFill>
              </a:rPr>
              <a:t>Suspended Wells</a:t>
            </a:r>
          </a:p>
        </p:txBody>
      </p:sp>
      <p:sp>
        <p:nvSpPr>
          <p:cNvPr id="3" name="Content Placeholder 2"/>
          <p:cNvSpPr>
            <a:spLocks noGrp="1"/>
          </p:cNvSpPr>
          <p:nvPr>
            <p:ph idx="1"/>
          </p:nvPr>
        </p:nvSpPr>
        <p:spPr>
          <a:xfrm>
            <a:off x="838200" y="1597025"/>
            <a:ext cx="10515600" cy="3041650"/>
          </a:xfrm>
        </p:spPr>
        <p:txBody>
          <a:bodyPr/>
          <a:lstStyle/>
          <a:p>
            <a:pPr algn="just"/>
            <a:r>
              <a:rPr lang="en-GB" dirty="0"/>
              <a:t>Rashidpur-09: since 2018 waiting for hook up line to commence production </a:t>
            </a:r>
          </a:p>
          <a:p>
            <a:pPr algn="just"/>
            <a:r>
              <a:rPr lang="en-GB" dirty="0" err="1"/>
              <a:t>Kailashtila</a:t>
            </a:r>
            <a:r>
              <a:rPr lang="en-GB" dirty="0"/>
              <a:t>- 02 &amp; 03  has been suspended since December 2021. Need diagnosis for the reason of excessive water production</a:t>
            </a:r>
          </a:p>
          <a:p>
            <a:pPr algn="just"/>
            <a:r>
              <a:rPr lang="en-GB" dirty="0"/>
              <a:t>MS Schlumberger has identified (2011) numbers of wells which can be brought in to production with minor repairing job and investment.</a:t>
            </a:r>
          </a:p>
        </p:txBody>
      </p:sp>
      <p:sp>
        <p:nvSpPr>
          <p:cNvPr id="4" name="Slide Number Placeholder 3"/>
          <p:cNvSpPr>
            <a:spLocks noGrp="1"/>
          </p:cNvSpPr>
          <p:nvPr>
            <p:ph type="sldNum" sz="quarter" idx="12"/>
          </p:nvPr>
        </p:nvSpPr>
        <p:spPr/>
        <p:txBody>
          <a:bodyPr/>
          <a:lstStyle/>
          <a:p>
            <a:fld id="{AB32097D-E151-4F85-A74C-7BAE00465765}" type="slidenum">
              <a:rPr lang="en-GB" smtClean="0"/>
              <a:t>12</a:t>
            </a:fld>
            <a:endParaRPr lang="en-GB"/>
          </a:p>
        </p:txBody>
      </p:sp>
    </p:spTree>
    <p:extLst>
      <p:ext uri="{BB962C8B-B14F-4D97-AF65-F5344CB8AC3E}">
        <p14:creationId xmlns:p14="http://schemas.microsoft.com/office/powerpoint/2010/main" val="345657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78924" y="1989205"/>
            <a:ext cx="8188656" cy="2077825"/>
          </a:xfrm>
        </p:spPr>
        <p:txBody>
          <a:bodyPr>
            <a:noAutofit/>
          </a:bodyPr>
          <a:lstStyle/>
          <a:p>
            <a:pPr algn="ctr">
              <a:lnSpc>
                <a:spcPct val="100000"/>
              </a:lnSpc>
            </a:pPr>
            <a:r>
              <a:rPr lang="en-US" sz="4800" b="1" dirty="0">
                <a:solidFill>
                  <a:srgbClr val="00B050"/>
                </a:solidFill>
              </a:rPr>
              <a:t>Measures may be taken to Avert the Worsening Energy Crisis in Bangladesh</a:t>
            </a:r>
            <a:endParaRPr lang="en-GB" sz="4800" b="1" dirty="0">
              <a:solidFill>
                <a:srgbClr val="00B050"/>
              </a:solidFill>
            </a:endParaRPr>
          </a:p>
        </p:txBody>
      </p:sp>
      <p:sp>
        <p:nvSpPr>
          <p:cNvPr id="4" name="Slide Number Placeholder 3"/>
          <p:cNvSpPr>
            <a:spLocks noGrp="1"/>
          </p:cNvSpPr>
          <p:nvPr>
            <p:ph type="sldNum" sz="quarter" idx="12"/>
          </p:nvPr>
        </p:nvSpPr>
        <p:spPr/>
        <p:txBody>
          <a:bodyPr/>
          <a:lstStyle/>
          <a:p>
            <a:fld id="{AB32097D-E151-4F85-A74C-7BAE00465765}" type="slidenum">
              <a:rPr lang="en-GB" smtClean="0"/>
              <a:t>13</a:t>
            </a:fld>
            <a:endParaRPr lang="en-GB"/>
          </a:p>
        </p:txBody>
      </p:sp>
    </p:spTree>
    <p:extLst>
      <p:ext uri="{BB962C8B-B14F-4D97-AF65-F5344CB8AC3E}">
        <p14:creationId xmlns:p14="http://schemas.microsoft.com/office/powerpoint/2010/main" val="421617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920" y="630259"/>
            <a:ext cx="12192000" cy="457835"/>
          </a:xfrm>
        </p:spPr>
        <p:txBody>
          <a:bodyPr>
            <a:normAutofit fontScale="90000"/>
          </a:bodyPr>
          <a:lstStyle/>
          <a:p>
            <a:pPr algn="ctr"/>
            <a:r>
              <a:rPr lang="en-US" b="1" dirty="0">
                <a:solidFill>
                  <a:srgbClr val="0070C0"/>
                </a:solidFill>
              </a:rPr>
              <a:t>Short Term: Natural Gas</a:t>
            </a:r>
            <a:endParaRPr lang="en-GB" b="1" dirty="0">
              <a:solidFill>
                <a:srgbClr val="0070C0"/>
              </a:solidFill>
            </a:endParaRPr>
          </a:p>
        </p:txBody>
      </p:sp>
      <p:sp>
        <p:nvSpPr>
          <p:cNvPr id="3" name="Content Placeholder 2"/>
          <p:cNvSpPr>
            <a:spLocks noGrp="1"/>
          </p:cNvSpPr>
          <p:nvPr>
            <p:ph idx="1"/>
          </p:nvPr>
        </p:nvSpPr>
        <p:spPr>
          <a:xfrm>
            <a:off x="838200" y="1457339"/>
            <a:ext cx="10515600" cy="3645535"/>
          </a:xfrm>
        </p:spPr>
        <p:txBody>
          <a:bodyPr>
            <a:normAutofit/>
          </a:bodyPr>
          <a:lstStyle/>
          <a:p>
            <a:pPr marL="0" indent="0" algn="just">
              <a:buNone/>
            </a:pPr>
            <a:endParaRPr lang="en-US" sz="400" b="1" dirty="0"/>
          </a:p>
          <a:p>
            <a:pPr marL="514350" indent="-514350" algn="just">
              <a:buAutoNum type="arabicPeriod"/>
            </a:pPr>
            <a:r>
              <a:rPr lang="en-US" dirty="0"/>
              <a:t>Stop theft of gas</a:t>
            </a:r>
          </a:p>
          <a:p>
            <a:pPr marL="457200" indent="-457200" algn="just">
              <a:buAutoNum type="arabicPeriod"/>
            </a:pPr>
            <a:endParaRPr lang="en-GB" sz="600" dirty="0"/>
          </a:p>
          <a:p>
            <a:pPr lvl="1" algn="just"/>
            <a:r>
              <a:rPr lang="en-US" dirty="0"/>
              <a:t>Install Gas meter in all  gas marketing zones and sub zones </a:t>
            </a:r>
            <a:endParaRPr lang="en-GB" sz="1800" dirty="0"/>
          </a:p>
          <a:p>
            <a:pPr lvl="1" algn="just"/>
            <a:r>
              <a:rPr lang="en-US" dirty="0"/>
              <a:t>Ensure collection of revenue for the Gas supplied to each Zone and sub-zones,</a:t>
            </a:r>
            <a:endParaRPr lang="en-GB" sz="1800" dirty="0"/>
          </a:p>
          <a:p>
            <a:pPr lvl="1" algn="just"/>
            <a:r>
              <a:rPr lang="en-US" dirty="0"/>
              <a:t>Install prepaid EVC meter for all gas customer’s premises following EVC meter policy 2019 (revised 2021)                </a:t>
            </a:r>
          </a:p>
          <a:p>
            <a:pPr algn="just"/>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14</a:t>
            </a:fld>
            <a:endParaRPr lang="en-GB"/>
          </a:p>
        </p:txBody>
      </p:sp>
    </p:spTree>
    <p:extLst>
      <p:ext uri="{BB962C8B-B14F-4D97-AF65-F5344CB8AC3E}">
        <p14:creationId xmlns:p14="http://schemas.microsoft.com/office/powerpoint/2010/main" val="150217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77859"/>
            <a:ext cx="12192000" cy="457835"/>
          </a:xfrm>
        </p:spPr>
        <p:txBody>
          <a:bodyPr>
            <a:normAutofit fontScale="90000"/>
          </a:bodyPr>
          <a:lstStyle/>
          <a:p>
            <a:pPr algn="ctr"/>
            <a:r>
              <a:rPr lang="en-US" b="1" dirty="0">
                <a:solidFill>
                  <a:srgbClr val="0070C0"/>
                </a:solidFill>
              </a:rPr>
              <a:t>Short Term: Natural Gas</a:t>
            </a:r>
            <a:endParaRPr lang="en-GB" b="1" dirty="0">
              <a:solidFill>
                <a:srgbClr val="0070C0"/>
              </a:solidFill>
            </a:endParaRPr>
          </a:p>
        </p:txBody>
      </p:sp>
      <p:sp>
        <p:nvSpPr>
          <p:cNvPr id="3" name="Content Placeholder 2"/>
          <p:cNvSpPr>
            <a:spLocks noGrp="1"/>
          </p:cNvSpPr>
          <p:nvPr>
            <p:ph idx="1"/>
          </p:nvPr>
        </p:nvSpPr>
        <p:spPr>
          <a:xfrm>
            <a:off x="838200" y="1189632"/>
            <a:ext cx="10515600" cy="4594964"/>
          </a:xfrm>
        </p:spPr>
        <p:txBody>
          <a:bodyPr>
            <a:normAutofit/>
          </a:bodyPr>
          <a:lstStyle/>
          <a:p>
            <a:pPr marL="514350" indent="-514350" algn="just">
              <a:buAutoNum type="arabicPeriod" startAt="2"/>
            </a:pPr>
            <a:r>
              <a:rPr lang="en-US" dirty="0"/>
              <a:t>Increase production from the discovered gas fields of Bangladesh</a:t>
            </a:r>
          </a:p>
          <a:p>
            <a:pPr marL="0" indent="0" algn="just">
              <a:buNone/>
            </a:pPr>
            <a:r>
              <a:rPr lang="en-US" sz="1050" dirty="0"/>
              <a:t>   </a:t>
            </a:r>
            <a:endParaRPr lang="en-GB" sz="900" dirty="0"/>
          </a:p>
          <a:p>
            <a:pPr marL="625475" algn="just">
              <a:tabLst>
                <a:tab pos="715963" algn="l"/>
              </a:tabLst>
            </a:pPr>
            <a:r>
              <a:rPr lang="en-US" dirty="0"/>
              <a:t>Bring all suspended well to production (where possible)</a:t>
            </a:r>
            <a:endParaRPr lang="en-GB" dirty="0"/>
          </a:p>
          <a:p>
            <a:pPr marL="625475" algn="just">
              <a:tabLst>
                <a:tab pos="715963" algn="l"/>
              </a:tabLst>
            </a:pPr>
            <a:r>
              <a:rPr lang="en-US" dirty="0"/>
              <a:t>Hook up </a:t>
            </a:r>
            <a:r>
              <a:rPr lang="en-US" dirty="0" err="1"/>
              <a:t>Rashidpur</a:t>
            </a:r>
            <a:r>
              <a:rPr lang="en-US" dirty="0"/>
              <a:t> well #9 with Rashid #7 to connect with the process plant and finally with the national gas grid. It may be noted that the well was drilled and completed in 2018 and is not yet hooked up. </a:t>
            </a:r>
          </a:p>
          <a:p>
            <a:pPr marL="625475" algn="just">
              <a:tabLst>
                <a:tab pos="715963" algn="l"/>
              </a:tabLst>
            </a:pPr>
            <a:r>
              <a:rPr lang="en-US" dirty="0"/>
              <a:t>A maximum of three to five weeks may be required to do the job by mobilizing Petrobangla resources. Six months back Cost of one million spot LNG was USD 45000 </a:t>
            </a:r>
            <a:r>
              <a:rPr lang="en-US" dirty="0" err="1"/>
              <a:t>i.e</a:t>
            </a:r>
            <a:r>
              <a:rPr lang="en-US" dirty="0"/>
              <a:t> UD $1.3 Million per month.</a:t>
            </a:r>
          </a:p>
        </p:txBody>
      </p:sp>
      <p:sp>
        <p:nvSpPr>
          <p:cNvPr id="4" name="Slide Number Placeholder 3"/>
          <p:cNvSpPr>
            <a:spLocks noGrp="1"/>
          </p:cNvSpPr>
          <p:nvPr>
            <p:ph type="sldNum" sz="quarter" idx="12"/>
          </p:nvPr>
        </p:nvSpPr>
        <p:spPr/>
        <p:txBody>
          <a:bodyPr/>
          <a:lstStyle/>
          <a:p>
            <a:fld id="{AB32097D-E151-4F85-A74C-7BAE00465765}" type="slidenum">
              <a:rPr lang="en-GB" smtClean="0"/>
              <a:t>15</a:t>
            </a:fld>
            <a:endParaRPr lang="en-GB"/>
          </a:p>
        </p:txBody>
      </p:sp>
    </p:spTree>
    <p:extLst>
      <p:ext uri="{BB962C8B-B14F-4D97-AF65-F5344CB8AC3E}">
        <p14:creationId xmlns:p14="http://schemas.microsoft.com/office/powerpoint/2010/main" val="287709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77859"/>
            <a:ext cx="12192000" cy="457835"/>
          </a:xfrm>
        </p:spPr>
        <p:txBody>
          <a:bodyPr>
            <a:normAutofit fontScale="90000"/>
          </a:bodyPr>
          <a:lstStyle/>
          <a:p>
            <a:pPr algn="ctr"/>
            <a:r>
              <a:rPr lang="en-US" b="1" dirty="0">
                <a:solidFill>
                  <a:srgbClr val="0070C0"/>
                </a:solidFill>
              </a:rPr>
              <a:t>Short Term: Natural Gas</a:t>
            </a:r>
            <a:endParaRPr lang="en-GB" b="1" dirty="0">
              <a:solidFill>
                <a:srgbClr val="0070C0"/>
              </a:solidFill>
            </a:endParaRPr>
          </a:p>
        </p:txBody>
      </p:sp>
      <p:sp>
        <p:nvSpPr>
          <p:cNvPr id="4" name="Slide Number Placeholder 3">
            <a:extLst>
              <a:ext uri="{FF2B5EF4-FFF2-40B4-BE49-F238E27FC236}">
                <a16:creationId xmlns:a16="http://schemas.microsoft.com/office/drawing/2014/main" xmlns="" id="{0D9DEB56-7BAE-40E9-B936-F53BFE002481}"/>
              </a:ext>
            </a:extLst>
          </p:cNvPr>
          <p:cNvSpPr>
            <a:spLocks noGrp="1"/>
          </p:cNvSpPr>
          <p:nvPr>
            <p:ph type="sldNum" sz="quarter" idx="12"/>
          </p:nvPr>
        </p:nvSpPr>
        <p:spPr/>
        <p:txBody>
          <a:bodyPr/>
          <a:lstStyle/>
          <a:p>
            <a:fld id="{AB32097D-E151-4F85-A74C-7BAE00465765}" type="slidenum">
              <a:rPr lang="en-GB" smtClean="0"/>
              <a:t>16</a:t>
            </a:fld>
            <a:endParaRPr lang="en-GB"/>
          </a:p>
        </p:txBody>
      </p:sp>
      <p:sp>
        <p:nvSpPr>
          <p:cNvPr id="6" name="TextBox 5">
            <a:extLst>
              <a:ext uri="{FF2B5EF4-FFF2-40B4-BE49-F238E27FC236}">
                <a16:creationId xmlns:a16="http://schemas.microsoft.com/office/drawing/2014/main" xmlns="" id="{1E83D63D-F70C-4475-8101-024F81FBABA5}"/>
              </a:ext>
            </a:extLst>
          </p:cNvPr>
          <p:cNvSpPr txBox="1"/>
          <p:nvPr/>
        </p:nvSpPr>
        <p:spPr>
          <a:xfrm>
            <a:off x="736209" y="1180573"/>
            <a:ext cx="10719582" cy="4740272"/>
          </a:xfrm>
          <a:prstGeom prst="rect">
            <a:avLst/>
          </a:prstGeom>
          <a:noFill/>
        </p:spPr>
        <p:txBody>
          <a:bodyPr wrap="square">
            <a:spAutoFit/>
          </a:bodyPr>
          <a:lstStyle/>
          <a:p>
            <a:pPr marL="396875" lvl="0" algn="just">
              <a:lnSpc>
                <a:spcPct val="90000"/>
              </a:lnSpc>
              <a:spcBef>
                <a:spcPts val="1000"/>
              </a:spcBef>
              <a:tabLst>
                <a:tab pos="715963" algn="l"/>
              </a:tabLst>
            </a:pPr>
            <a:r>
              <a:rPr lang="en-US" sz="2800" dirty="0">
                <a:solidFill>
                  <a:prstClr val="black"/>
                </a:solidFill>
              </a:rPr>
              <a:t>3</a:t>
            </a:r>
            <a:r>
              <a:rPr lang="en-US" sz="2400" dirty="0">
                <a:solidFill>
                  <a:prstClr val="black"/>
                </a:solidFill>
              </a:rPr>
              <a:t>.  </a:t>
            </a:r>
            <a:r>
              <a:rPr lang="en-US" sz="2400" dirty="0"/>
              <a:t>Follow the recommendation of Committee on Estimates energy</a:t>
            </a:r>
          </a:p>
          <a:p>
            <a:pPr marL="396875" lvl="0" algn="just">
              <a:tabLst>
                <a:tab pos="715963" algn="l"/>
              </a:tabLst>
            </a:pPr>
            <a:r>
              <a:rPr lang="en-US" sz="2400" dirty="0"/>
              <a:t>     resource 2010</a:t>
            </a:r>
            <a:endParaRPr lang="en-GB" sz="2400" dirty="0"/>
          </a:p>
          <a:p>
            <a:pPr marL="396875" lvl="0" algn="just">
              <a:lnSpc>
                <a:spcPct val="90000"/>
              </a:lnSpc>
              <a:spcBef>
                <a:spcPts val="1000"/>
              </a:spcBef>
              <a:tabLst>
                <a:tab pos="715963" algn="l"/>
              </a:tabLst>
            </a:pPr>
            <a:endParaRPr lang="en-GB" sz="500" dirty="0"/>
          </a:p>
          <a:p>
            <a:pPr marL="1082675" lvl="1" indent="-457200" algn="just">
              <a:spcBef>
                <a:spcPts val="600"/>
              </a:spcBef>
              <a:buFont typeface="Arial" pitchFamily="34" charset="0"/>
              <a:buChar char="•"/>
              <a:tabLst>
                <a:tab pos="715963" algn="l"/>
              </a:tabLst>
            </a:pPr>
            <a:r>
              <a:rPr lang="en-US" sz="2400" dirty="0"/>
              <a:t>Repairing/</a:t>
            </a:r>
            <a:r>
              <a:rPr lang="en-US" sz="2400" dirty="0" err="1"/>
              <a:t>workover</a:t>
            </a:r>
            <a:r>
              <a:rPr lang="en-US" sz="2400" dirty="0"/>
              <a:t> job should be done from revenue budget</a:t>
            </a:r>
          </a:p>
          <a:p>
            <a:pPr marL="1082675" lvl="1" indent="-457200" algn="just">
              <a:spcBef>
                <a:spcPts val="600"/>
              </a:spcBef>
              <a:buFont typeface="Arial" pitchFamily="34" charset="0"/>
              <a:buChar char="•"/>
              <a:tabLst>
                <a:tab pos="715963" algn="l"/>
              </a:tabLst>
            </a:pPr>
            <a:r>
              <a:rPr lang="en-US" sz="2400" dirty="0"/>
              <a:t>Diagnosis the Cause(s) of excessive sand and water flow of  </a:t>
            </a:r>
            <a:r>
              <a:rPr lang="en-US" sz="2400" dirty="0" err="1"/>
              <a:t>Kailash</a:t>
            </a:r>
            <a:r>
              <a:rPr lang="en-US" sz="2400" dirty="0"/>
              <a:t> </a:t>
            </a:r>
            <a:r>
              <a:rPr lang="en-US" sz="2400" dirty="0" err="1"/>
              <a:t>Tila</a:t>
            </a:r>
            <a:r>
              <a:rPr lang="en-US" sz="2400" dirty="0"/>
              <a:t> wells (2&amp;3) at the earliest; take remedial measure(s) and resume production. Total time may take two (in case of </a:t>
            </a:r>
            <a:r>
              <a:rPr lang="en-US" sz="2400" dirty="0" err="1"/>
              <a:t>wireline</a:t>
            </a:r>
            <a:r>
              <a:rPr lang="en-US" sz="2400" dirty="0"/>
              <a:t> operation) to ten weeks maximum (for remedial work). In case of Complete </a:t>
            </a:r>
            <a:r>
              <a:rPr lang="en-US" sz="2400" dirty="0" err="1"/>
              <a:t>workover</a:t>
            </a:r>
            <a:r>
              <a:rPr lang="en-US" sz="2400" dirty="0"/>
              <a:t> 2/3 months).</a:t>
            </a:r>
          </a:p>
          <a:p>
            <a:pPr marL="1082675" lvl="1" indent="-457200" algn="just">
              <a:spcBef>
                <a:spcPts val="600"/>
              </a:spcBef>
              <a:buFont typeface="Arial" pitchFamily="34" charset="0"/>
              <a:buChar char="•"/>
              <a:tabLst>
                <a:tab pos="715963" algn="l"/>
              </a:tabLst>
            </a:pPr>
            <a:r>
              <a:rPr lang="en-US" sz="2400" dirty="0"/>
              <a:t>Similar remedial works for other wells (49) may be carried out as suggested by M/S Schlumberger and subsequent </a:t>
            </a:r>
            <a:r>
              <a:rPr lang="en-US" sz="2600" dirty="0"/>
              <a:t>workers.</a:t>
            </a:r>
          </a:p>
          <a:p>
            <a:pPr marL="1082675" lvl="1" indent="-457200" algn="just">
              <a:spcBef>
                <a:spcPts val="600"/>
              </a:spcBef>
              <a:buFont typeface="Arial" pitchFamily="34" charset="0"/>
              <a:buChar char="•"/>
              <a:tabLst>
                <a:tab pos="715963" algn="l"/>
              </a:tabLst>
            </a:pPr>
            <a:endParaRPr lang="en-GB" sz="2600" dirty="0"/>
          </a:p>
        </p:txBody>
      </p:sp>
    </p:spTree>
    <p:extLst>
      <p:ext uri="{BB962C8B-B14F-4D97-AF65-F5344CB8AC3E}">
        <p14:creationId xmlns:p14="http://schemas.microsoft.com/office/powerpoint/2010/main" val="280216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859"/>
            <a:ext cx="12192000" cy="457835"/>
          </a:xfrm>
        </p:spPr>
        <p:txBody>
          <a:bodyPr>
            <a:normAutofit fontScale="90000"/>
          </a:bodyPr>
          <a:lstStyle/>
          <a:p>
            <a:pPr algn="ctr"/>
            <a:r>
              <a:rPr lang="en-US" b="1" dirty="0">
                <a:solidFill>
                  <a:srgbClr val="0070C0"/>
                </a:solidFill>
              </a:rPr>
              <a:t>Middle Term: Natural Gas</a:t>
            </a:r>
            <a:endParaRPr lang="en-GB" b="1" dirty="0">
              <a:solidFill>
                <a:srgbClr val="0070C0"/>
              </a:solidFill>
            </a:endParaRPr>
          </a:p>
        </p:txBody>
      </p:sp>
      <p:sp>
        <p:nvSpPr>
          <p:cNvPr id="3" name="Content Placeholder 2"/>
          <p:cNvSpPr>
            <a:spLocks noGrp="1"/>
          </p:cNvSpPr>
          <p:nvPr>
            <p:ph idx="1"/>
          </p:nvPr>
        </p:nvSpPr>
        <p:spPr>
          <a:xfrm>
            <a:off x="655320" y="1298817"/>
            <a:ext cx="10698480" cy="4823043"/>
          </a:xfrm>
        </p:spPr>
        <p:txBody>
          <a:bodyPr>
            <a:noAutofit/>
          </a:bodyPr>
          <a:lstStyle/>
          <a:p>
            <a:pPr marL="514350" indent="-514350" algn="just">
              <a:spcAft>
                <a:spcPts val="600"/>
              </a:spcAft>
              <a:buFont typeface="+mj-lt"/>
              <a:buAutoNum type="arabicPeriod"/>
            </a:pPr>
            <a:r>
              <a:rPr lang="en-US" sz="2400" b="1" dirty="0"/>
              <a:t>Exploration friendly policies</a:t>
            </a:r>
            <a:r>
              <a:rPr lang="en-US" sz="2400" dirty="0"/>
              <a:t> to be declared. Hassle-free processing for clearances for import/export of material, equipment etc.</a:t>
            </a:r>
          </a:p>
          <a:p>
            <a:pPr marL="514350" indent="-514350" algn="just">
              <a:spcAft>
                <a:spcPts val="600"/>
              </a:spcAft>
              <a:buFont typeface="+mj-lt"/>
              <a:buAutoNum type="arabicPeriod"/>
            </a:pPr>
            <a:r>
              <a:rPr lang="en-US" sz="2400" dirty="0"/>
              <a:t>Like 1974 and 1993-96 </a:t>
            </a:r>
            <a:r>
              <a:rPr lang="en-US" sz="2400" b="1" dirty="0"/>
              <a:t>data centers</a:t>
            </a:r>
            <a:r>
              <a:rPr lang="en-US" sz="2400" dirty="0"/>
              <a:t> of </a:t>
            </a:r>
            <a:r>
              <a:rPr lang="en-US" sz="2400" dirty="0" err="1"/>
              <a:t>Petrobangla</a:t>
            </a:r>
            <a:r>
              <a:rPr lang="en-US" sz="2400" dirty="0"/>
              <a:t> and its companies should be opened to IOC, researchers and sold at a nominal price.</a:t>
            </a:r>
          </a:p>
          <a:p>
            <a:pPr marL="514350" indent="-514350" algn="just">
              <a:spcAft>
                <a:spcPts val="600"/>
              </a:spcAft>
              <a:buFont typeface="+mj-lt"/>
              <a:buAutoNum type="arabicPeriod"/>
            </a:pPr>
            <a:r>
              <a:rPr lang="en-US" sz="2400" b="1" dirty="0"/>
              <a:t>Exploration activity</a:t>
            </a:r>
            <a:r>
              <a:rPr lang="en-US" sz="2400" dirty="0"/>
              <a:t> within the country should be geared up by National Companies (</a:t>
            </a:r>
            <a:r>
              <a:rPr lang="en-US" sz="2400" dirty="0" err="1"/>
              <a:t>Bapex</a:t>
            </a:r>
            <a:r>
              <a:rPr lang="en-US" sz="2400" dirty="0"/>
              <a:t>), IOC and Joint Venture of National Companies and IOCs.</a:t>
            </a:r>
            <a:endParaRPr lang="en-GB" sz="2400" dirty="0"/>
          </a:p>
          <a:p>
            <a:pPr marL="514350" indent="-514350" algn="just">
              <a:spcAft>
                <a:spcPts val="600"/>
              </a:spcAft>
              <a:buFont typeface="+mj-lt"/>
              <a:buAutoNum type="arabicPeriod"/>
            </a:pPr>
            <a:r>
              <a:rPr lang="en-US" sz="2400" b="1" dirty="0"/>
              <a:t>Associate</a:t>
            </a:r>
            <a:r>
              <a:rPr lang="en-US" sz="2400" dirty="0"/>
              <a:t> </a:t>
            </a:r>
            <a:r>
              <a:rPr lang="en-US" sz="2400" dirty="0" err="1"/>
              <a:t>Petrobangla</a:t>
            </a:r>
            <a:r>
              <a:rPr lang="en-US" sz="2400" dirty="0"/>
              <a:t> Geologist &amp; Geoscientist </a:t>
            </a:r>
            <a:r>
              <a:rPr lang="en-US" sz="2400" b="1" dirty="0"/>
              <a:t>with the IOCs</a:t>
            </a:r>
            <a:r>
              <a:rPr lang="en-US" sz="2400" dirty="0"/>
              <a:t> to study and report writing and ensure receiving copies of those reports</a:t>
            </a:r>
            <a:endParaRPr lang="en-GB" sz="2400" dirty="0"/>
          </a:p>
          <a:p>
            <a:pPr marL="514350" indent="-514350" algn="just">
              <a:spcAft>
                <a:spcPts val="600"/>
              </a:spcAft>
              <a:buFont typeface="+mj-lt"/>
              <a:buAutoNum type="arabicPeriod"/>
            </a:pPr>
            <a:r>
              <a:rPr lang="en-US" sz="2400" b="1" dirty="0"/>
              <a:t>Exploration &amp; Production practice has to be adopted </a:t>
            </a:r>
            <a:r>
              <a:rPr lang="en-US" sz="2400" dirty="0"/>
              <a:t>as it was done during the mid 1970s.</a:t>
            </a:r>
            <a:endParaRPr lang="en-GB" sz="2400" dirty="0"/>
          </a:p>
          <a:p>
            <a:pPr marL="514350" indent="-514350" algn="just">
              <a:buFont typeface="+mj-lt"/>
              <a:buAutoNum type="arabicPeriod"/>
            </a:pPr>
            <a:endParaRPr lang="en-GB" sz="2400" dirty="0"/>
          </a:p>
        </p:txBody>
      </p:sp>
      <p:sp>
        <p:nvSpPr>
          <p:cNvPr id="4" name="Slide Number Placeholder 3"/>
          <p:cNvSpPr>
            <a:spLocks noGrp="1"/>
          </p:cNvSpPr>
          <p:nvPr>
            <p:ph type="sldNum" sz="quarter" idx="12"/>
          </p:nvPr>
        </p:nvSpPr>
        <p:spPr/>
        <p:txBody>
          <a:bodyPr/>
          <a:lstStyle/>
          <a:p>
            <a:fld id="{AB32097D-E151-4F85-A74C-7BAE00465765}" type="slidenum">
              <a:rPr lang="en-GB" smtClean="0"/>
              <a:t>17</a:t>
            </a:fld>
            <a:endParaRPr lang="en-GB"/>
          </a:p>
        </p:txBody>
      </p:sp>
    </p:spTree>
    <p:extLst>
      <p:ext uri="{BB962C8B-B14F-4D97-AF65-F5344CB8AC3E}">
        <p14:creationId xmlns:p14="http://schemas.microsoft.com/office/powerpoint/2010/main" val="238979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477859"/>
            <a:ext cx="12192000" cy="457835"/>
          </a:xfrm>
        </p:spPr>
        <p:txBody>
          <a:bodyPr>
            <a:normAutofit fontScale="90000"/>
          </a:bodyPr>
          <a:lstStyle/>
          <a:p>
            <a:pPr algn="ctr"/>
            <a:r>
              <a:rPr lang="en-US" b="1" dirty="0">
                <a:solidFill>
                  <a:srgbClr val="0070C0"/>
                </a:solidFill>
              </a:rPr>
              <a:t>Middle Term: Natural Gas</a:t>
            </a:r>
            <a:endParaRPr lang="en-GB" b="1" dirty="0">
              <a:solidFill>
                <a:srgbClr val="0070C0"/>
              </a:solidFill>
            </a:endParaRPr>
          </a:p>
        </p:txBody>
      </p:sp>
      <p:sp>
        <p:nvSpPr>
          <p:cNvPr id="3" name="Content Placeholder 2"/>
          <p:cNvSpPr>
            <a:spLocks noGrp="1"/>
          </p:cNvSpPr>
          <p:nvPr>
            <p:ph idx="1"/>
          </p:nvPr>
        </p:nvSpPr>
        <p:spPr>
          <a:xfrm>
            <a:off x="655320" y="1255446"/>
            <a:ext cx="10698480" cy="4685256"/>
          </a:xfrm>
        </p:spPr>
        <p:txBody>
          <a:bodyPr>
            <a:normAutofit lnSpcReduction="10000"/>
          </a:bodyPr>
          <a:lstStyle/>
          <a:p>
            <a:pPr marL="514350" indent="-514350" algn="just">
              <a:buFont typeface="+mj-lt"/>
              <a:buAutoNum type="arabicPeriod" startAt="6"/>
            </a:pPr>
            <a:r>
              <a:rPr lang="en-US" sz="2600" b="1" dirty="0"/>
              <a:t>Price incentives</a:t>
            </a:r>
            <a:r>
              <a:rPr lang="en-US" sz="2600" dirty="0"/>
              <a:t> for Exploration and Production in the western part of Bangladesh (25% more Gas price than the eastern part) have to be declared as suggested in the National Energy Policy, 1996. A similar incentive has also to be given for gas discovered within or below abnormal high pressured formation and for </a:t>
            </a:r>
            <a:r>
              <a:rPr lang="en-US" sz="2600" dirty="0" err="1"/>
              <a:t>Sitakund</a:t>
            </a:r>
            <a:r>
              <a:rPr lang="en-US" sz="2600" dirty="0"/>
              <a:t>, </a:t>
            </a:r>
            <a:r>
              <a:rPr lang="en-US" sz="2600" dirty="0" err="1"/>
              <a:t>Patharia</a:t>
            </a:r>
            <a:r>
              <a:rPr lang="en-US" sz="2600" dirty="0"/>
              <a:t>, </a:t>
            </a:r>
            <a:r>
              <a:rPr lang="en-US" sz="2600" dirty="0" err="1"/>
              <a:t>Harargonj</a:t>
            </a:r>
            <a:r>
              <a:rPr lang="en-US" sz="2600" dirty="0"/>
              <a:t> and Chittagong Hill Tracts region.</a:t>
            </a:r>
            <a:endParaRPr lang="en-GB" sz="2600" dirty="0"/>
          </a:p>
          <a:p>
            <a:pPr marL="514350" indent="-514350" algn="just">
              <a:buFont typeface="+mj-lt"/>
              <a:buAutoNum type="arabicPeriod" startAt="6"/>
            </a:pPr>
            <a:r>
              <a:rPr lang="en-US" sz="2600" b="1" dirty="0"/>
              <a:t>Model Production Sharing Contract</a:t>
            </a:r>
            <a:r>
              <a:rPr lang="en-US" sz="2600" dirty="0"/>
              <a:t> should be declared without further delay.</a:t>
            </a:r>
          </a:p>
          <a:p>
            <a:pPr marL="514350" indent="-514350" algn="just">
              <a:buFont typeface="+mj-lt"/>
              <a:buAutoNum type="arabicPeriod" startAt="6"/>
            </a:pPr>
            <a:r>
              <a:rPr lang="en-US" sz="2600" b="1" dirty="0"/>
              <a:t>Encourage the local investors</a:t>
            </a:r>
            <a:r>
              <a:rPr lang="en-US" sz="2600" dirty="0"/>
              <a:t> for petroleum exploration financial incentives may be considered  </a:t>
            </a:r>
          </a:p>
          <a:p>
            <a:pPr marL="514350" indent="-514350" algn="just">
              <a:buFont typeface="+mj-lt"/>
              <a:buAutoNum type="arabicPeriod" startAt="6"/>
            </a:pPr>
            <a:endParaRPr lang="en-GB" sz="2600" dirty="0"/>
          </a:p>
        </p:txBody>
      </p:sp>
      <p:sp>
        <p:nvSpPr>
          <p:cNvPr id="4" name="Slide Number Placeholder 3"/>
          <p:cNvSpPr>
            <a:spLocks noGrp="1"/>
          </p:cNvSpPr>
          <p:nvPr>
            <p:ph type="sldNum" sz="quarter" idx="12"/>
          </p:nvPr>
        </p:nvSpPr>
        <p:spPr/>
        <p:txBody>
          <a:bodyPr/>
          <a:lstStyle/>
          <a:p>
            <a:fld id="{AB32097D-E151-4F85-A74C-7BAE00465765}" type="slidenum">
              <a:rPr lang="en-GB" smtClean="0"/>
              <a:t>18</a:t>
            </a:fld>
            <a:endParaRPr lang="en-GB"/>
          </a:p>
        </p:txBody>
      </p:sp>
    </p:spTree>
    <p:extLst>
      <p:ext uri="{BB962C8B-B14F-4D97-AF65-F5344CB8AC3E}">
        <p14:creationId xmlns:p14="http://schemas.microsoft.com/office/powerpoint/2010/main" val="211011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457835"/>
          </a:xfrm>
        </p:spPr>
        <p:txBody>
          <a:bodyPr>
            <a:normAutofit fontScale="90000"/>
          </a:bodyPr>
          <a:lstStyle/>
          <a:p>
            <a:pPr algn="ctr"/>
            <a:r>
              <a:rPr lang="en-US" b="1" dirty="0">
                <a:solidFill>
                  <a:srgbClr val="0070C0"/>
                </a:solidFill>
              </a:rPr>
              <a:t>Middle Term: Coal</a:t>
            </a:r>
            <a:endParaRPr lang="en-GB" b="1" dirty="0">
              <a:solidFill>
                <a:srgbClr val="0070C0"/>
              </a:solidFill>
            </a:endParaRPr>
          </a:p>
        </p:txBody>
      </p:sp>
      <p:sp>
        <p:nvSpPr>
          <p:cNvPr id="3" name="Content Placeholder 2"/>
          <p:cNvSpPr>
            <a:spLocks noGrp="1"/>
          </p:cNvSpPr>
          <p:nvPr>
            <p:ph idx="1"/>
          </p:nvPr>
        </p:nvSpPr>
        <p:spPr>
          <a:xfrm>
            <a:off x="838200" y="938930"/>
            <a:ext cx="10515600" cy="5480050"/>
          </a:xfrm>
        </p:spPr>
        <p:txBody>
          <a:bodyPr>
            <a:normAutofit fontScale="92500"/>
          </a:bodyPr>
          <a:lstStyle/>
          <a:p>
            <a:pPr marL="0" indent="0" algn="just">
              <a:buNone/>
            </a:pPr>
            <a:r>
              <a:rPr lang="en-US" b="1" dirty="0"/>
              <a:t>During the last about six decades in five places estimated three billion tons of Coal have been discovered in Bangladesh.</a:t>
            </a:r>
          </a:p>
          <a:p>
            <a:pPr marL="0" indent="0" algn="just">
              <a:buNone/>
            </a:pPr>
            <a:endParaRPr lang="en-US" sz="400" dirty="0"/>
          </a:p>
          <a:p>
            <a:pPr algn="just">
              <a:buFont typeface="Wingdings" pitchFamily="2" charset="2"/>
              <a:buChar char="§"/>
            </a:pPr>
            <a:r>
              <a:rPr lang="en-US" sz="2400" dirty="0"/>
              <a:t>The quality of Coal in Bangladesh is generally good with high quality with   higher calorific value and lower Sulphur content. Due to the higher depth of 	burial and controversy on the extraction method, only one underground 	coal mine with a production capacity of one million has been developed. </a:t>
            </a:r>
          </a:p>
          <a:p>
            <a:pPr algn="just">
              <a:buFont typeface="Wingdings" pitchFamily="2" charset="2"/>
              <a:buChar char="§"/>
            </a:pPr>
            <a:r>
              <a:rPr lang="en-US" sz="2400" dirty="0"/>
              <a:t>The present demand for coal in the country is 7/8 million tons for brick 	burning and electricity production. Due to the shortage of coal, a good 	quantity of trees are destroyed causing environmental degradation for brick 	burning and some are by low-grade coal with high Sulphur content which 	also causes environmental degradation. </a:t>
            </a:r>
          </a:p>
          <a:p>
            <a:pPr algn="just">
              <a:buFont typeface="Wingdings" pitchFamily="2" charset="2"/>
              <a:buChar char="§"/>
            </a:pPr>
            <a:r>
              <a:rPr lang="en-US" sz="2400" dirty="0"/>
              <a:t>Coal-fired power plants have increased multifold and growing rapidly. The requirement of coal in the country will grow to the tune of about 20 million per year 2025. </a:t>
            </a:r>
            <a:endParaRPr lang="en-GB" sz="2400" dirty="0"/>
          </a:p>
          <a:p>
            <a:endParaRPr lang="en-GB" sz="2400" dirty="0"/>
          </a:p>
        </p:txBody>
      </p:sp>
      <p:sp>
        <p:nvSpPr>
          <p:cNvPr id="4" name="Slide Number Placeholder 3"/>
          <p:cNvSpPr>
            <a:spLocks noGrp="1"/>
          </p:cNvSpPr>
          <p:nvPr>
            <p:ph type="sldNum" sz="quarter" idx="12"/>
          </p:nvPr>
        </p:nvSpPr>
        <p:spPr/>
        <p:txBody>
          <a:bodyPr/>
          <a:lstStyle/>
          <a:p>
            <a:fld id="{AB32097D-E151-4F85-A74C-7BAE00465765}" type="slidenum">
              <a:rPr lang="en-GB" smtClean="0"/>
              <a:t>19</a:t>
            </a:fld>
            <a:endParaRPr lang="en-GB"/>
          </a:p>
        </p:txBody>
      </p:sp>
    </p:spTree>
    <p:extLst>
      <p:ext uri="{BB962C8B-B14F-4D97-AF65-F5344CB8AC3E}">
        <p14:creationId xmlns:p14="http://schemas.microsoft.com/office/powerpoint/2010/main" val="101976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Vision</a:t>
            </a:r>
          </a:p>
        </p:txBody>
      </p:sp>
      <p:sp>
        <p:nvSpPr>
          <p:cNvPr id="3" name="Content Placeholder 2"/>
          <p:cNvSpPr>
            <a:spLocks noGrp="1"/>
          </p:cNvSpPr>
          <p:nvPr>
            <p:ph idx="1"/>
          </p:nvPr>
        </p:nvSpPr>
        <p:spPr>
          <a:xfrm>
            <a:off x="838200" y="1225419"/>
            <a:ext cx="10515600" cy="4951543"/>
          </a:xfrm>
        </p:spPr>
        <p:txBody>
          <a:bodyPr>
            <a:normAutofit/>
          </a:bodyPr>
          <a:lstStyle/>
          <a:p>
            <a:pPr algn="just">
              <a:spcAft>
                <a:spcPts val="600"/>
              </a:spcAft>
              <a:buFont typeface="Wingdings" panose="05000000000000000000" pitchFamily="2" charset="2"/>
              <a:buChar char="Ø"/>
            </a:pPr>
            <a:r>
              <a:rPr lang="en-US" dirty="0" err="1"/>
              <a:t>Bangabandhu</a:t>
            </a:r>
            <a:r>
              <a:rPr lang="en-US" dirty="0"/>
              <a:t> conceived the idea of </a:t>
            </a:r>
            <a:r>
              <a:rPr lang="en-US" b="1" dirty="0"/>
              <a:t>Sonar Bangla </a:t>
            </a:r>
            <a:r>
              <a:rPr lang="en-US" dirty="0"/>
              <a:t>(Golden Bengal) at the onset of independence of Bangladesh.</a:t>
            </a:r>
          </a:p>
          <a:p>
            <a:pPr algn="just">
              <a:spcAft>
                <a:spcPts val="600"/>
              </a:spcAft>
              <a:buFont typeface="Wingdings" panose="05000000000000000000" pitchFamily="2" charset="2"/>
              <a:buChar char="Ø"/>
            </a:pPr>
            <a:r>
              <a:rPr lang="en-US" dirty="0"/>
              <a:t>He realized that solely depending on the </a:t>
            </a:r>
            <a:r>
              <a:rPr lang="en-US" b="1" dirty="0"/>
              <a:t>agricultural economy</a:t>
            </a:r>
            <a:r>
              <a:rPr lang="en-US" dirty="0"/>
              <a:t>, it would not be possible to build </a:t>
            </a:r>
            <a:r>
              <a:rPr lang="en-US" b="1" dirty="0"/>
              <a:t>Sonar Bangla</a:t>
            </a:r>
            <a:r>
              <a:rPr lang="en-US" dirty="0"/>
              <a:t>, it would parallelly require </a:t>
            </a:r>
            <a:r>
              <a:rPr lang="en-US" b="1" dirty="0"/>
              <a:t>industrial development</a:t>
            </a:r>
            <a:r>
              <a:rPr lang="en-US" dirty="0"/>
              <a:t>.</a:t>
            </a:r>
          </a:p>
          <a:p>
            <a:pPr algn="just">
              <a:spcAft>
                <a:spcPts val="600"/>
              </a:spcAft>
              <a:buFont typeface="Wingdings" panose="05000000000000000000" pitchFamily="2" charset="2"/>
              <a:buChar char="Ø"/>
            </a:pPr>
            <a:r>
              <a:rPr lang="en-US" dirty="0"/>
              <a:t>To develop Industries, </a:t>
            </a:r>
            <a:r>
              <a:rPr lang="en-US" b="1" dirty="0"/>
              <a:t>uninterrupted electricity </a:t>
            </a:r>
            <a:r>
              <a:rPr lang="en-US" dirty="0"/>
              <a:t>would be required.</a:t>
            </a:r>
          </a:p>
          <a:p>
            <a:pPr algn="just">
              <a:spcAft>
                <a:spcPts val="600"/>
              </a:spcAft>
              <a:buFont typeface="Wingdings" panose="05000000000000000000" pitchFamily="2" charset="2"/>
              <a:buChar char="Ø"/>
            </a:pPr>
            <a:r>
              <a:rPr lang="en-US" dirty="0"/>
              <a:t>To produce uninterrupted Electricity; the country would require Primary Energy Security and that can only be achieved through </a:t>
            </a:r>
            <a:r>
              <a:rPr lang="en-US" b="1" dirty="0"/>
              <a:t>Indigenous Energy Resources </a:t>
            </a:r>
            <a:r>
              <a:rPr lang="en-US" dirty="0"/>
              <a:t>not by importing.</a:t>
            </a:r>
          </a:p>
          <a:p>
            <a:pPr algn="just">
              <a:spcAft>
                <a:spcPts val="600"/>
              </a:spcAft>
              <a:buFont typeface="Wingdings" panose="05000000000000000000" pitchFamily="2" charset="2"/>
              <a:buChar char="Ø"/>
            </a:pPr>
            <a:r>
              <a:rPr lang="en-US" dirty="0"/>
              <a:t>So, his government gave paramount importance  for the Exploration, Production, Transportation and Distribution of Indigenous Primary Energy.</a:t>
            </a:r>
          </a:p>
        </p:txBody>
      </p:sp>
      <p:sp>
        <p:nvSpPr>
          <p:cNvPr id="5" name="Slide Number Placeholder 4"/>
          <p:cNvSpPr>
            <a:spLocks noGrp="1"/>
          </p:cNvSpPr>
          <p:nvPr>
            <p:ph type="sldNum" sz="quarter" idx="12"/>
          </p:nvPr>
        </p:nvSpPr>
        <p:spPr/>
        <p:txBody>
          <a:bodyPr/>
          <a:lstStyle/>
          <a:p>
            <a:pPr algn="just"/>
            <a:fld id="{AB32097D-E151-4F85-A74C-7BAE00465765}" type="slidenum">
              <a:rPr lang="en-GB" smtClean="0"/>
              <a:pPr algn="just"/>
              <a:t>2</a:t>
            </a:fld>
            <a:endParaRPr lang="en-GB"/>
          </a:p>
        </p:txBody>
      </p:sp>
    </p:spTree>
    <p:extLst>
      <p:ext uri="{BB962C8B-B14F-4D97-AF65-F5344CB8AC3E}">
        <p14:creationId xmlns:p14="http://schemas.microsoft.com/office/powerpoint/2010/main" val="290763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457835"/>
          </a:xfrm>
        </p:spPr>
        <p:txBody>
          <a:bodyPr>
            <a:normAutofit fontScale="90000"/>
          </a:bodyPr>
          <a:lstStyle/>
          <a:p>
            <a:pPr algn="ctr"/>
            <a:r>
              <a:rPr lang="en-US" b="1" dirty="0">
                <a:solidFill>
                  <a:srgbClr val="0070C0"/>
                </a:solidFill>
              </a:rPr>
              <a:t>Middle Term: Coal</a:t>
            </a:r>
            <a:endParaRPr lang="en-GB" b="1" dirty="0">
              <a:solidFill>
                <a:srgbClr val="0070C0"/>
              </a:solidFill>
            </a:endParaRPr>
          </a:p>
        </p:txBody>
      </p:sp>
      <p:sp>
        <p:nvSpPr>
          <p:cNvPr id="4" name="Slide Number Placeholder 3">
            <a:extLst>
              <a:ext uri="{FF2B5EF4-FFF2-40B4-BE49-F238E27FC236}">
                <a16:creationId xmlns:a16="http://schemas.microsoft.com/office/drawing/2014/main" xmlns="" id="{66DA8F33-E459-4E1C-94E5-3EF5DA9D63AE}"/>
              </a:ext>
            </a:extLst>
          </p:cNvPr>
          <p:cNvSpPr>
            <a:spLocks noGrp="1"/>
          </p:cNvSpPr>
          <p:nvPr>
            <p:ph type="sldNum" sz="quarter" idx="12"/>
          </p:nvPr>
        </p:nvSpPr>
        <p:spPr/>
        <p:txBody>
          <a:bodyPr/>
          <a:lstStyle/>
          <a:p>
            <a:fld id="{AB32097D-E151-4F85-A74C-7BAE00465765}" type="slidenum">
              <a:rPr lang="en-GB" smtClean="0"/>
              <a:t>20</a:t>
            </a:fld>
            <a:endParaRPr lang="en-GB"/>
          </a:p>
        </p:txBody>
      </p:sp>
      <p:sp>
        <p:nvSpPr>
          <p:cNvPr id="6" name="TextBox 5">
            <a:extLst>
              <a:ext uri="{FF2B5EF4-FFF2-40B4-BE49-F238E27FC236}">
                <a16:creationId xmlns:a16="http://schemas.microsoft.com/office/drawing/2014/main" xmlns="" id="{F976E899-CDBE-4694-A067-CD89401BAE5D}"/>
              </a:ext>
            </a:extLst>
          </p:cNvPr>
          <p:cNvSpPr txBox="1"/>
          <p:nvPr/>
        </p:nvSpPr>
        <p:spPr>
          <a:xfrm>
            <a:off x="694006" y="936065"/>
            <a:ext cx="10803988" cy="4131900"/>
          </a:xfrm>
          <a:prstGeom prst="rect">
            <a:avLst/>
          </a:prstGeom>
          <a:noFill/>
        </p:spPr>
        <p:txBody>
          <a:bodyPr wrap="square">
            <a:spAutoFit/>
          </a:bodyPr>
          <a:lstStyle/>
          <a:p>
            <a:pPr algn="just"/>
            <a:r>
              <a:rPr lang="en-US" sz="2400" b="1" dirty="0"/>
              <a:t>There are many ways of coal extraction. In the case of the open-cut method, loss of cultivable land in Bangladesh is the main concern. But the extraction of coal is about 80%. </a:t>
            </a:r>
          </a:p>
          <a:p>
            <a:pPr algn="just"/>
            <a:endParaRPr lang="en-US" sz="1050" dirty="0"/>
          </a:p>
          <a:p>
            <a:pPr marL="342900" indent="-342900" algn="just">
              <a:buFont typeface="Wingdings" pitchFamily="2" charset="2"/>
              <a:buChar char="§"/>
            </a:pPr>
            <a:r>
              <a:rPr lang="en-US" sz="2000" dirty="0"/>
              <a:t>In the case of an underground mine loss of land is also there especially retrieving method which is adopted in Barapukuria and the extraction of coal percent is also less compare to opencut is much less. However, extraction of coal by sand towing is possible with the least lost land and least disturbing environment. </a:t>
            </a:r>
          </a:p>
          <a:p>
            <a:pPr marL="342900" indent="-342900" algn="just">
              <a:buFont typeface="Wingdings" pitchFamily="2" charset="2"/>
              <a:buChar char="§"/>
            </a:pPr>
            <a:endParaRPr lang="en-US" sz="2000" dirty="0"/>
          </a:p>
          <a:p>
            <a:pPr marL="342900" indent="-342900" algn="just">
              <a:buFont typeface="Wingdings" pitchFamily="2" charset="2"/>
              <a:buChar char="§"/>
            </a:pPr>
            <a:r>
              <a:rPr lang="en-US" sz="2000" dirty="0"/>
              <a:t>The extraction will be less compared to the reserve and the cost will be more. Considering the present market price and environmental cost, extraction may commercially viable. Under such scenario Indigenous resources would be able to supplement a significant quantity of coal required by the country. </a:t>
            </a:r>
            <a:endParaRPr lang="en-GB" sz="2000" dirty="0"/>
          </a:p>
        </p:txBody>
      </p:sp>
    </p:spTree>
    <p:extLst>
      <p:ext uri="{BB962C8B-B14F-4D97-AF65-F5344CB8AC3E}">
        <p14:creationId xmlns:p14="http://schemas.microsoft.com/office/powerpoint/2010/main" val="157504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GB" sz="4800" b="1" dirty="0">
                <a:solidFill>
                  <a:srgbClr val="0070C0"/>
                </a:solidFill>
              </a:rPr>
              <a:t>Conclusion</a:t>
            </a:r>
          </a:p>
        </p:txBody>
      </p:sp>
      <p:sp>
        <p:nvSpPr>
          <p:cNvPr id="3" name="Content Placeholder 2"/>
          <p:cNvSpPr>
            <a:spLocks noGrp="1"/>
          </p:cNvSpPr>
          <p:nvPr>
            <p:ph idx="1"/>
          </p:nvPr>
        </p:nvSpPr>
        <p:spPr>
          <a:xfrm>
            <a:off x="0" y="1825625"/>
            <a:ext cx="12192000" cy="3598145"/>
          </a:xfrm>
        </p:spPr>
        <p:txBody>
          <a:bodyPr/>
          <a:lstStyle/>
          <a:p>
            <a:pPr marL="0" indent="0" algn="ctr">
              <a:buNone/>
            </a:pPr>
            <a:endParaRPr lang="en-GB" dirty="0">
              <a:solidFill>
                <a:srgbClr val="FF0000"/>
              </a:solidFill>
            </a:endParaRPr>
          </a:p>
          <a:p>
            <a:pPr algn="ctr"/>
            <a:r>
              <a:rPr lang="as-IN" dirty="0"/>
              <a:t>বঙ্গবন্ধুর পথ ধরো</a:t>
            </a:r>
            <a:r>
              <a:rPr lang="en-US" dirty="0"/>
              <a:t> </a:t>
            </a:r>
          </a:p>
          <a:p>
            <a:pPr algn="ctr"/>
            <a:r>
              <a:rPr lang="as-IN" dirty="0"/>
              <a:t>জ্বালানি নিরাপত্তা গড়ে তোলো</a:t>
            </a:r>
          </a:p>
          <a:p>
            <a:pPr algn="ctr"/>
            <a:r>
              <a:rPr lang="as-IN" dirty="0"/>
              <a:t>সোনার বাংলা গড়ে তোলো</a:t>
            </a:r>
            <a:endParaRPr lang="en-US" dirty="0"/>
          </a:p>
          <a:p>
            <a:pPr marL="0" indent="0" algn="ctr">
              <a:buNone/>
            </a:pPr>
            <a:endParaRPr lang="en-US" dirty="0"/>
          </a:p>
          <a:p>
            <a:pPr marL="0" indent="0" algn="ctr">
              <a:buNone/>
            </a:pPr>
            <a:r>
              <a:rPr lang="as-IN" sz="4000" b="1" dirty="0"/>
              <a:t>জয় বাংলা </a:t>
            </a:r>
          </a:p>
        </p:txBody>
      </p:sp>
      <p:sp>
        <p:nvSpPr>
          <p:cNvPr id="4" name="Slide Number Placeholder 3"/>
          <p:cNvSpPr>
            <a:spLocks noGrp="1"/>
          </p:cNvSpPr>
          <p:nvPr>
            <p:ph type="sldNum" sz="quarter" idx="12"/>
          </p:nvPr>
        </p:nvSpPr>
        <p:spPr/>
        <p:txBody>
          <a:bodyPr/>
          <a:lstStyle/>
          <a:p>
            <a:fld id="{AB32097D-E151-4F85-A74C-7BAE00465765}" type="slidenum">
              <a:rPr lang="en-GB" smtClean="0"/>
              <a:t>21</a:t>
            </a:fld>
            <a:endParaRPr lang="en-GB"/>
          </a:p>
        </p:txBody>
      </p:sp>
    </p:spTree>
    <p:extLst>
      <p:ext uri="{BB962C8B-B14F-4D97-AF65-F5344CB8AC3E}">
        <p14:creationId xmlns:p14="http://schemas.microsoft.com/office/powerpoint/2010/main" val="84036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Actions</a:t>
            </a:r>
          </a:p>
        </p:txBody>
      </p:sp>
      <p:sp>
        <p:nvSpPr>
          <p:cNvPr id="3" name="Content Placeholder 2"/>
          <p:cNvSpPr>
            <a:spLocks noGrp="1"/>
          </p:cNvSpPr>
          <p:nvPr>
            <p:ph idx="1"/>
          </p:nvPr>
        </p:nvSpPr>
        <p:spPr>
          <a:xfrm>
            <a:off x="838200" y="1199433"/>
            <a:ext cx="10515600" cy="4778286"/>
          </a:xfrm>
        </p:spPr>
        <p:txBody>
          <a:bodyPr>
            <a:normAutofit/>
          </a:bodyPr>
          <a:lstStyle/>
          <a:p>
            <a:pPr marL="0" indent="0" algn="just">
              <a:buNone/>
            </a:pPr>
            <a:r>
              <a:rPr lang="en-US" b="1" dirty="0"/>
              <a:t>Within only three and half years of his government’s tenure, he took the following unprecedented actions for the Energy Security of Bangladesh:</a:t>
            </a:r>
            <a:endParaRPr lang="en-GB" b="1" dirty="0"/>
          </a:p>
          <a:p>
            <a:pPr algn="just"/>
            <a:endParaRPr lang="en-GB" dirty="0"/>
          </a:p>
          <a:p>
            <a:pPr algn="just"/>
            <a:r>
              <a:rPr lang="en-US" dirty="0"/>
              <a:t>Signed a contract of Tk. 20 Crore with the USSR for Exploration of Oil and Gas within the country in 1972;</a:t>
            </a:r>
            <a:endParaRPr lang="en-GB" dirty="0"/>
          </a:p>
          <a:p>
            <a:pPr algn="just"/>
            <a:r>
              <a:rPr lang="en-US" dirty="0"/>
              <a:t>Created “Bangladesh Oil, Gas and Mineral Corporation’’ in 1972;</a:t>
            </a:r>
            <a:endParaRPr lang="en-GB" dirty="0"/>
          </a:p>
          <a:p>
            <a:pPr algn="just"/>
            <a:r>
              <a:rPr lang="en-US" dirty="0"/>
              <a:t>Enacted Maritime Boundary Law of Bangladesh, aiming at offshore Petroleum Exploration, 1974;</a:t>
            </a:r>
            <a:endParaRPr lang="en-GB" dirty="0"/>
          </a:p>
        </p:txBody>
      </p:sp>
      <p:sp>
        <p:nvSpPr>
          <p:cNvPr id="5" name="Slide Number Placeholder 4"/>
          <p:cNvSpPr>
            <a:spLocks noGrp="1"/>
          </p:cNvSpPr>
          <p:nvPr>
            <p:ph type="sldNum" sz="quarter" idx="12"/>
          </p:nvPr>
        </p:nvSpPr>
        <p:spPr/>
        <p:txBody>
          <a:bodyPr/>
          <a:lstStyle/>
          <a:p>
            <a:pPr algn="just"/>
            <a:fld id="{AB32097D-E151-4F85-A74C-7BAE00465765}" type="slidenum">
              <a:rPr lang="en-GB" smtClean="0"/>
              <a:pPr algn="just"/>
              <a:t>3</a:t>
            </a:fld>
            <a:endParaRPr lang="en-GB"/>
          </a:p>
        </p:txBody>
      </p:sp>
    </p:spTree>
    <p:extLst>
      <p:ext uri="{BB962C8B-B14F-4D97-AF65-F5344CB8AC3E}">
        <p14:creationId xmlns:p14="http://schemas.microsoft.com/office/powerpoint/2010/main" val="137753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Actions</a:t>
            </a:r>
          </a:p>
        </p:txBody>
      </p:sp>
      <p:sp>
        <p:nvSpPr>
          <p:cNvPr id="3" name="Content Placeholder 2"/>
          <p:cNvSpPr>
            <a:spLocks noGrp="1"/>
          </p:cNvSpPr>
          <p:nvPr>
            <p:ph idx="1"/>
          </p:nvPr>
        </p:nvSpPr>
        <p:spPr>
          <a:xfrm>
            <a:off x="838200" y="1250303"/>
            <a:ext cx="10515600" cy="4117910"/>
          </a:xfrm>
        </p:spPr>
        <p:txBody>
          <a:bodyPr/>
          <a:lstStyle/>
          <a:p>
            <a:pPr algn="just"/>
            <a:endParaRPr lang="en-GB" dirty="0"/>
          </a:p>
          <a:p>
            <a:pPr algn="just"/>
            <a:r>
              <a:rPr lang="en-US" dirty="0"/>
              <a:t>Created Petrobangla for the Exploration, Production, Refining, Transmission and Distribution of Oil and Gas within the country and the same time created “Bangladesh Mineral Development Corporation” for Exploration and Production of Solid minerals like coal, limestone etc. </a:t>
            </a:r>
          </a:p>
          <a:p>
            <a:pPr algn="just"/>
            <a:r>
              <a:rPr lang="en-US" dirty="0"/>
              <a:t>For efficient functioning of those Corporations, his government gave the authority of those Chairmen as a Secretary of the Government.</a:t>
            </a:r>
            <a:endParaRPr lang="en-GB" dirty="0"/>
          </a:p>
          <a:p>
            <a:pPr algn="just"/>
            <a:endParaRPr lang="en-GB" dirty="0"/>
          </a:p>
        </p:txBody>
      </p:sp>
      <p:sp>
        <p:nvSpPr>
          <p:cNvPr id="4" name="Slide Number Placeholder 3"/>
          <p:cNvSpPr>
            <a:spLocks noGrp="1"/>
          </p:cNvSpPr>
          <p:nvPr>
            <p:ph type="sldNum" sz="quarter" idx="12"/>
          </p:nvPr>
        </p:nvSpPr>
        <p:spPr/>
        <p:txBody>
          <a:bodyPr/>
          <a:lstStyle/>
          <a:p>
            <a:pPr algn="just"/>
            <a:fld id="{AB32097D-E151-4F85-A74C-7BAE00465765}" type="slidenum">
              <a:rPr lang="en-GB" smtClean="0"/>
              <a:pPr algn="just"/>
              <a:t>4</a:t>
            </a:fld>
            <a:endParaRPr lang="en-GB"/>
          </a:p>
        </p:txBody>
      </p:sp>
    </p:spTree>
    <p:extLst>
      <p:ext uri="{BB962C8B-B14F-4D97-AF65-F5344CB8AC3E}">
        <p14:creationId xmlns:p14="http://schemas.microsoft.com/office/powerpoint/2010/main" val="368969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Actions</a:t>
            </a:r>
          </a:p>
        </p:txBody>
      </p:sp>
      <p:sp>
        <p:nvSpPr>
          <p:cNvPr id="3" name="Content Placeholder 2"/>
          <p:cNvSpPr>
            <a:spLocks noGrp="1"/>
          </p:cNvSpPr>
          <p:nvPr>
            <p:ph idx="1"/>
          </p:nvPr>
        </p:nvSpPr>
        <p:spPr>
          <a:xfrm>
            <a:off x="838200" y="1208252"/>
            <a:ext cx="10515600" cy="5337208"/>
          </a:xfrm>
        </p:spPr>
        <p:txBody>
          <a:bodyPr>
            <a:normAutofit/>
          </a:bodyPr>
          <a:lstStyle/>
          <a:p>
            <a:pPr algn="just"/>
            <a:r>
              <a:rPr lang="en-US" dirty="0"/>
              <a:t>The government of Bangladesh Purchased the ownership of the Five Gas fields (</a:t>
            </a:r>
            <a:r>
              <a:rPr lang="en-US" dirty="0" err="1"/>
              <a:t>Bakhrabad</a:t>
            </a:r>
            <a:r>
              <a:rPr lang="en-US" dirty="0"/>
              <a:t>, </a:t>
            </a:r>
            <a:r>
              <a:rPr lang="en-US" dirty="0" err="1"/>
              <a:t>Titas</a:t>
            </a:r>
            <a:r>
              <a:rPr lang="en-US" dirty="0"/>
              <a:t>, </a:t>
            </a:r>
            <a:r>
              <a:rPr lang="en-US" dirty="0" err="1"/>
              <a:t>Habigonj</a:t>
            </a:r>
            <a:r>
              <a:rPr lang="en-US" dirty="0"/>
              <a:t>, </a:t>
            </a:r>
            <a:r>
              <a:rPr lang="en-US" dirty="0" err="1"/>
              <a:t>Rashidpur</a:t>
            </a:r>
            <a:r>
              <a:rPr lang="en-US" dirty="0"/>
              <a:t> and Kailash </a:t>
            </a:r>
            <a:r>
              <a:rPr lang="en-US" dirty="0" err="1"/>
              <a:t>Tila</a:t>
            </a:r>
            <a:r>
              <a:rPr lang="en-US" dirty="0"/>
              <a:t> as well as share and operatorship of </a:t>
            </a:r>
            <a:r>
              <a:rPr lang="en-US" dirty="0" err="1"/>
              <a:t>Titas</a:t>
            </a:r>
            <a:r>
              <a:rPr lang="en-US" dirty="0"/>
              <a:t> Gas Transmission and Distribution Company) from Shell Oil Company (1975) at through away price. He also nationalized Sylhet and </a:t>
            </a:r>
            <a:r>
              <a:rPr lang="en-US" dirty="0" err="1"/>
              <a:t>Chhatak</a:t>
            </a:r>
            <a:r>
              <a:rPr lang="en-US" dirty="0"/>
              <a:t> Gas Fields. Those gas fields contribute to the generation of electricity, fertilizer factories, running other industries till today</a:t>
            </a:r>
          </a:p>
          <a:p>
            <a:pPr algn="just"/>
            <a:r>
              <a:rPr lang="en-US" dirty="0"/>
              <a:t> The gas reserve of those gas fields were 7.97-8.89 TCF</a:t>
            </a:r>
          </a:p>
          <a:p>
            <a:pPr algn="just"/>
            <a:r>
              <a:rPr lang="en-US" dirty="0"/>
              <a:t>He changed the colonial time Petroleum Concession System to Production Sharing Contract,1974 where the sovereignty of the country on the discovered Oil/Gas fields is fully retained; </a:t>
            </a:r>
            <a:endParaRPr lang="en-GB" dirty="0"/>
          </a:p>
          <a:p>
            <a:pPr algn="just"/>
            <a:r>
              <a:rPr lang="en-US" dirty="0"/>
              <a:t>Signed Production Sharing Contract with five Petroleum Exploration Companies within nine months</a:t>
            </a:r>
            <a:endParaRPr lang="en-GB" dirty="0"/>
          </a:p>
          <a:p>
            <a:pPr algn="just"/>
            <a:endParaRPr lang="en-GB" dirty="0"/>
          </a:p>
          <a:p>
            <a:pPr algn="just"/>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5</a:t>
            </a:fld>
            <a:endParaRPr lang="en-GB"/>
          </a:p>
        </p:txBody>
      </p:sp>
    </p:spTree>
    <p:extLst>
      <p:ext uri="{BB962C8B-B14F-4D97-AF65-F5344CB8AC3E}">
        <p14:creationId xmlns:p14="http://schemas.microsoft.com/office/powerpoint/2010/main" val="109260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6"/>
            <a:ext cx="10515600" cy="692150"/>
          </a:xfrm>
        </p:spPr>
        <p:txBody>
          <a:bodyPr>
            <a:normAutofit/>
          </a:bodyPr>
          <a:lstStyle/>
          <a:p>
            <a:pPr algn="ctr"/>
            <a:r>
              <a:rPr lang="en-GB" b="1" dirty="0">
                <a:solidFill>
                  <a:srgbClr val="0070C0"/>
                </a:solidFill>
              </a:rPr>
              <a:t>Actions</a:t>
            </a:r>
          </a:p>
        </p:txBody>
      </p:sp>
      <p:sp>
        <p:nvSpPr>
          <p:cNvPr id="3" name="Content Placeholder 2"/>
          <p:cNvSpPr>
            <a:spLocks noGrp="1"/>
          </p:cNvSpPr>
          <p:nvPr>
            <p:ph idx="1"/>
          </p:nvPr>
        </p:nvSpPr>
        <p:spPr>
          <a:xfrm>
            <a:off x="838200" y="1219486"/>
            <a:ext cx="10515600" cy="5306008"/>
          </a:xfrm>
        </p:spPr>
        <p:txBody>
          <a:bodyPr>
            <a:normAutofit/>
          </a:bodyPr>
          <a:lstStyle/>
          <a:p>
            <a:pPr algn="just"/>
            <a:r>
              <a:rPr lang="en-US" dirty="0"/>
              <a:t>Negotiated with India for the development of the </a:t>
            </a:r>
            <a:r>
              <a:rPr lang="en-US" dirty="0" err="1"/>
              <a:t>Jamalgonj</a:t>
            </a:r>
            <a:r>
              <a:rPr lang="en-US" dirty="0"/>
              <a:t> coal deposit but after his brutal murder, contract could not be concluded;</a:t>
            </a:r>
            <a:endParaRPr lang="en-GB" dirty="0"/>
          </a:p>
          <a:p>
            <a:pPr algn="just"/>
            <a:r>
              <a:rPr lang="en-US" dirty="0"/>
              <a:t>Negotiated with the West German Government for providing consultancy services for Petroleum Exploration and Production in Bangladesh</a:t>
            </a:r>
            <a:endParaRPr lang="en-GB" dirty="0"/>
          </a:p>
          <a:p>
            <a:pPr algn="just"/>
            <a:r>
              <a:rPr lang="en-US" dirty="0"/>
              <a:t>Appointed Consultant in carrying out the feasibility study of </a:t>
            </a:r>
            <a:r>
              <a:rPr lang="en-US" dirty="0" err="1"/>
              <a:t>Maddhyapara</a:t>
            </a:r>
            <a:r>
              <a:rPr lang="en-US" dirty="0"/>
              <a:t> Hard rock mining;</a:t>
            </a:r>
            <a:endParaRPr lang="en-GB" dirty="0"/>
          </a:p>
          <a:p>
            <a:pPr algn="just"/>
            <a:r>
              <a:rPr lang="en-US" dirty="0"/>
              <a:t>Upgraded the status of the Geological Survey of Bangladesh and geared up the Geological survey activities and subsequently those gave the foundation for the discovery of the </a:t>
            </a:r>
            <a:r>
              <a:rPr lang="en-US" dirty="0" err="1"/>
              <a:t>Barapukuria</a:t>
            </a:r>
            <a:r>
              <a:rPr lang="en-US" dirty="0"/>
              <a:t> and </a:t>
            </a:r>
            <a:r>
              <a:rPr lang="en-US" dirty="0" err="1"/>
              <a:t>Khalashpir</a:t>
            </a:r>
            <a:r>
              <a:rPr lang="en-US" dirty="0"/>
              <a:t> coal deposit, etc.</a:t>
            </a:r>
          </a:p>
          <a:p>
            <a:pPr algn="just"/>
            <a:r>
              <a:rPr lang="en-GB" dirty="0"/>
              <a:t>Organized Training for Petrobangla officials in Indonesia, Yugoslavia, Algeria etc.</a:t>
            </a:r>
          </a:p>
          <a:p>
            <a:pPr algn="just"/>
            <a:endParaRPr lang="en-GB" dirty="0"/>
          </a:p>
          <a:p>
            <a:pPr algn="just"/>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6</a:t>
            </a:fld>
            <a:endParaRPr lang="en-GB"/>
          </a:p>
        </p:txBody>
      </p:sp>
    </p:spTree>
    <p:extLst>
      <p:ext uri="{BB962C8B-B14F-4D97-AF65-F5344CB8AC3E}">
        <p14:creationId xmlns:p14="http://schemas.microsoft.com/office/powerpoint/2010/main" val="6092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365125"/>
            <a:ext cx="10849970" cy="1325563"/>
          </a:xfrm>
        </p:spPr>
        <p:txBody>
          <a:bodyPr>
            <a:normAutofit/>
          </a:bodyPr>
          <a:lstStyle/>
          <a:p>
            <a:pPr algn="ctr"/>
            <a:r>
              <a:rPr lang="en-GB" b="1" dirty="0">
                <a:solidFill>
                  <a:srgbClr val="0070C0"/>
                </a:solidFill>
              </a:rPr>
              <a:t>1</a:t>
            </a:r>
            <a:r>
              <a:rPr lang="en-GB" b="1" baseline="30000" dirty="0">
                <a:solidFill>
                  <a:srgbClr val="0070C0"/>
                </a:solidFill>
              </a:rPr>
              <a:t>st</a:t>
            </a:r>
            <a:r>
              <a:rPr lang="en-GB" b="1" dirty="0">
                <a:solidFill>
                  <a:srgbClr val="0070C0"/>
                </a:solidFill>
              </a:rPr>
              <a:t> Five years Plan of Natural Resources </a:t>
            </a:r>
            <a:r>
              <a:rPr lang="en-GB" sz="1800" b="1" dirty="0">
                <a:solidFill>
                  <a:srgbClr val="0070C0"/>
                </a:solidFill>
              </a:rPr>
              <a:t/>
            </a:r>
            <a:br>
              <a:rPr lang="en-GB" sz="1800" b="1" dirty="0">
                <a:solidFill>
                  <a:srgbClr val="0070C0"/>
                </a:solidFill>
              </a:rPr>
            </a:br>
            <a:r>
              <a:rPr lang="en-GB" sz="1100" b="1" dirty="0">
                <a:solidFill>
                  <a:srgbClr val="0070C0"/>
                </a:solidFill>
              </a:rPr>
              <a:t/>
            </a:r>
            <a:br>
              <a:rPr lang="en-GB" sz="1100" b="1" dirty="0">
                <a:solidFill>
                  <a:srgbClr val="0070C0"/>
                </a:solidFill>
              </a:rPr>
            </a:br>
            <a:r>
              <a:rPr lang="en-GB" sz="1100" b="1" dirty="0">
                <a:solidFill>
                  <a:srgbClr val="0070C0"/>
                </a:solidFill>
              </a:rPr>
              <a:t>(</a:t>
            </a:r>
            <a:r>
              <a:rPr lang="en-GB" sz="1800" b="1" dirty="0" err="1">
                <a:solidFill>
                  <a:srgbClr val="0070C0"/>
                </a:solidFill>
              </a:rPr>
              <a:t>Reff</a:t>
            </a:r>
            <a:r>
              <a:rPr lang="en-GB" sz="1800" b="1" dirty="0">
                <a:solidFill>
                  <a:srgbClr val="0070C0"/>
                </a:solidFill>
              </a:rPr>
              <a:t>: THE FIRST FIVE YEAR PLAN, 1973-78, PLANNING COMMISSION, GOVERNMENT OF THE PEOPLE’S REPUBLIC OF BANGLADESH, NOVEMBER 1973, PAGE 353-371)</a:t>
            </a:r>
          </a:p>
        </p:txBody>
      </p:sp>
      <p:sp>
        <p:nvSpPr>
          <p:cNvPr id="3" name="Content Placeholder 2"/>
          <p:cNvSpPr>
            <a:spLocks noGrp="1"/>
          </p:cNvSpPr>
          <p:nvPr>
            <p:ph idx="1"/>
          </p:nvPr>
        </p:nvSpPr>
        <p:spPr>
          <a:xfrm>
            <a:off x="838200" y="1839273"/>
            <a:ext cx="10515600" cy="4351338"/>
          </a:xfrm>
        </p:spPr>
        <p:txBody>
          <a:bodyPr>
            <a:normAutofit/>
          </a:bodyPr>
          <a:lstStyle/>
          <a:p>
            <a:pPr marL="0" indent="0" algn="just">
              <a:buNone/>
            </a:pPr>
            <a:r>
              <a:rPr lang="en-GB" dirty="0"/>
              <a:t>11.2.2  </a:t>
            </a:r>
            <a:r>
              <a:rPr lang="en-GB" b="1" dirty="0"/>
              <a:t>Plan Objectives and Policies</a:t>
            </a:r>
          </a:p>
          <a:p>
            <a:pPr marL="539750" indent="0" algn="just">
              <a:buNone/>
            </a:pPr>
            <a:r>
              <a:rPr lang="en-GB" b="1" dirty="0"/>
              <a:t>A. Objectives</a:t>
            </a:r>
          </a:p>
          <a:p>
            <a:pPr marL="1435100" indent="-571500" algn="just">
              <a:buFont typeface="+mj-lt"/>
              <a:buAutoNum type="romanUcPeriod"/>
            </a:pPr>
            <a:r>
              <a:rPr lang="en-GB" dirty="0"/>
              <a:t>To remove the imbalance between the gas discovered so far and the transmission and distribution facilities.</a:t>
            </a:r>
          </a:p>
          <a:p>
            <a:pPr marL="1435100" indent="-571500" algn="just">
              <a:buFont typeface="+mj-lt"/>
              <a:buAutoNum type="romanUcPeriod"/>
            </a:pPr>
            <a:r>
              <a:rPr lang="en-GB" dirty="0"/>
              <a:t>To initiate, on a priority basis exploration of oil and gas.</a:t>
            </a:r>
          </a:p>
          <a:p>
            <a:pPr marL="1435100" indent="-571500" algn="just">
              <a:buFont typeface="+mj-lt"/>
              <a:buAutoNum type="romanUcPeriod"/>
            </a:pPr>
            <a:r>
              <a:rPr lang="en-GB" dirty="0"/>
              <a:t>To accelerate surface and subsurface geological investigation and mapping.</a:t>
            </a:r>
          </a:p>
          <a:p>
            <a:pPr marL="1435100" indent="-571500" algn="just">
              <a:buFont typeface="+mj-lt"/>
              <a:buAutoNum type="romanUcPeriod"/>
            </a:pPr>
            <a:r>
              <a:rPr lang="en-GB" dirty="0"/>
              <a:t>To recognised and develop institutional facilities including physical facilities of the concerned agencies.</a:t>
            </a:r>
          </a:p>
          <a:p>
            <a:pPr marL="1435100" indent="-571500" algn="just">
              <a:buFont typeface="+mj-lt"/>
              <a:buAutoNum type="romanUcPeriod"/>
            </a:pPr>
            <a:r>
              <a:rPr lang="en-GB" dirty="0"/>
              <a:t>To impart training to improve technical capabilities of the professionals.</a:t>
            </a:r>
          </a:p>
          <a:p>
            <a:pPr marL="0" indent="0" algn="just">
              <a:buNone/>
            </a:pPr>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7</a:t>
            </a:fld>
            <a:endParaRPr lang="en-GB"/>
          </a:p>
        </p:txBody>
      </p:sp>
    </p:spTree>
    <p:extLst>
      <p:ext uri="{BB962C8B-B14F-4D97-AF65-F5344CB8AC3E}">
        <p14:creationId xmlns:p14="http://schemas.microsoft.com/office/powerpoint/2010/main" val="231051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4149" y="365126"/>
            <a:ext cx="10849970" cy="781286"/>
          </a:xfrm>
        </p:spPr>
        <p:txBody>
          <a:bodyPr>
            <a:normAutofit/>
          </a:bodyPr>
          <a:lstStyle/>
          <a:p>
            <a:pPr algn="ctr"/>
            <a:r>
              <a:rPr lang="en-GB" b="1" dirty="0">
                <a:solidFill>
                  <a:srgbClr val="0070C0"/>
                </a:solidFill>
              </a:rPr>
              <a:t>1</a:t>
            </a:r>
            <a:r>
              <a:rPr lang="en-GB" b="1" baseline="30000" dirty="0">
                <a:solidFill>
                  <a:srgbClr val="0070C0"/>
                </a:solidFill>
              </a:rPr>
              <a:t>st</a:t>
            </a:r>
            <a:r>
              <a:rPr lang="en-GB" b="1" dirty="0">
                <a:solidFill>
                  <a:srgbClr val="0070C0"/>
                </a:solidFill>
              </a:rPr>
              <a:t> Five years Plan of Natural Resources </a:t>
            </a:r>
            <a:endParaRPr lang="en-GB" sz="1800" b="1" dirty="0">
              <a:solidFill>
                <a:srgbClr val="0070C0"/>
              </a:solidFill>
            </a:endParaRPr>
          </a:p>
        </p:txBody>
      </p:sp>
      <p:sp>
        <p:nvSpPr>
          <p:cNvPr id="3" name="Content Placeholder 2"/>
          <p:cNvSpPr>
            <a:spLocks noGrp="1"/>
          </p:cNvSpPr>
          <p:nvPr>
            <p:ph idx="1"/>
          </p:nvPr>
        </p:nvSpPr>
        <p:spPr>
          <a:xfrm>
            <a:off x="838200" y="1213618"/>
            <a:ext cx="10515600" cy="4873281"/>
          </a:xfrm>
        </p:spPr>
        <p:txBody>
          <a:bodyPr>
            <a:normAutofit/>
          </a:bodyPr>
          <a:lstStyle/>
          <a:p>
            <a:pPr marL="628650" indent="0" algn="just">
              <a:buNone/>
            </a:pPr>
            <a:r>
              <a:rPr lang="en-GB" b="1" dirty="0"/>
              <a:t>B. Policies</a:t>
            </a:r>
          </a:p>
          <a:p>
            <a:pPr marL="628650" indent="0" algn="just">
              <a:buNone/>
            </a:pPr>
            <a:endParaRPr lang="en-GB" sz="1400" b="1" dirty="0"/>
          </a:p>
          <a:p>
            <a:pPr marL="1524000" indent="-571500" algn="just">
              <a:buFont typeface="+mj-lt"/>
              <a:buAutoNum type="romanUcPeriod"/>
            </a:pPr>
            <a:r>
              <a:rPr lang="en-GB" dirty="0"/>
              <a:t>Emphasis will be placed on the use of gas as fuel for domestic, industrial and commercial purposes in the urban area</a:t>
            </a:r>
          </a:p>
          <a:p>
            <a:pPr marL="1524000" indent="-571500" algn="just">
              <a:buFont typeface="+mj-lt"/>
              <a:buAutoNum type="romanUcPeriod"/>
            </a:pPr>
            <a:r>
              <a:rPr lang="en-GB" dirty="0"/>
              <a:t>Arrange optimum use of gas for generation of power</a:t>
            </a:r>
          </a:p>
          <a:p>
            <a:pPr marL="1524000" indent="-571500" algn="just">
              <a:buFont typeface="+mj-lt"/>
              <a:buAutoNum type="romanUcPeriod"/>
            </a:pPr>
            <a:r>
              <a:rPr lang="en-GB" dirty="0"/>
              <a:t>Exploration, development and marketing of oil and gas should be treated as an integrated function. The task should be responsibility of single corporation.</a:t>
            </a:r>
          </a:p>
          <a:p>
            <a:pPr marL="1524000" indent="-571500" algn="just">
              <a:buFont typeface="+mj-lt"/>
              <a:buAutoNum type="romanUcPeriod"/>
            </a:pPr>
            <a:r>
              <a:rPr lang="en-GB" dirty="0"/>
              <a:t>Duality of authority between the ministry of industries and the ministry of N.R &amp; S.T.R should be eliminated.</a:t>
            </a:r>
          </a:p>
          <a:p>
            <a:pPr algn="just"/>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8</a:t>
            </a:fld>
            <a:endParaRPr lang="en-GB"/>
          </a:p>
        </p:txBody>
      </p:sp>
    </p:spTree>
    <p:extLst>
      <p:ext uri="{BB962C8B-B14F-4D97-AF65-F5344CB8AC3E}">
        <p14:creationId xmlns:p14="http://schemas.microsoft.com/office/powerpoint/2010/main" val="3030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365126"/>
            <a:ext cx="12082818" cy="711006"/>
          </a:xfrm>
        </p:spPr>
        <p:txBody>
          <a:bodyPr>
            <a:normAutofit/>
          </a:bodyPr>
          <a:lstStyle/>
          <a:p>
            <a:pPr algn="ctr"/>
            <a:r>
              <a:rPr lang="en-US" b="1" dirty="0">
                <a:solidFill>
                  <a:srgbClr val="0070C0"/>
                </a:solidFill>
              </a:rPr>
              <a:t>After </a:t>
            </a:r>
            <a:r>
              <a:rPr lang="en-US" b="1" dirty="0" err="1">
                <a:solidFill>
                  <a:srgbClr val="0070C0"/>
                </a:solidFill>
              </a:rPr>
              <a:t>Bangabandhu’s</a:t>
            </a:r>
            <a:r>
              <a:rPr lang="en-US" b="1" dirty="0">
                <a:solidFill>
                  <a:srgbClr val="0070C0"/>
                </a:solidFill>
              </a:rPr>
              <a:t> demise</a:t>
            </a:r>
            <a:endParaRPr lang="en-GB" b="1" dirty="0">
              <a:solidFill>
                <a:srgbClr val="0070C0"/>
              </a:solidFill>
            </a:endParaRPr>
          </a:p>
        </p:txBody>
      </p:sp>
      <p:sp>
        <p:nvSpPr>
          <p:cNvPr id="3" name="Content Placeholder 2"/>
          <p:cNvSpPr>
            <a:spLocks noGrp="1"/>
          </p:cNvSpPr>
          <p:nvPr>
            <p:ph idx="1"/>
          </p:nvPr>
        </p:nvSpPr>
        <p:spPr>
          <a:xfrm>
            <a:off x="838200" y="1360040"/>
            <a:ext cx="10515600" cy="4721387"/>
          </a:xfrm>
        </p:spPr>
        <p:txBody>
          <a:bodyPr>
            <a:normAutofit lnSpcReduction="10000"/>
          </a:bodyPr>
          <a:lstStyle/>
          <a:p>
            <a:pPr algn="just"/>
            <a:r>
              <a:rPr lang="en-US" dirty="0"/>
              <a:t>But after </a:t>
            </a:r>
            <a:r>
              <a:rPr lang="en-US" dirty="0" err="1"/>
              <a:t>Bangabandhu’s</a:t>
            </a:r>
            <a:r>
              <a:rPr lang="en-US" dirty="0"/>
              <a:t> demise, the subsequent government took a lukewarm attitude towards the Energy Security of Bangladesh and that eventually resulting in slowing down Petroleum and Exploration Production.</a:t>
            </a:r>
          </a:p>
          <a:p>
            <a:pPr algn="just"/>
            <a:r>
              <a:rPr lang="en-US" dirty="0"/>
              <a:t>However, at the end of last century, a total of 29 TSCF (2P) gas were discovered.</a:t>
            </a:r>
          </a:p>
          <a:p>
            <a:pPr algn="just"/>
            <a:r>
              <a:rPr lang="en-US" dirty="0"/>
              <a:t>Besides, four coal deposits </a:t>
            </a:r>
            <a:r>
              <a:rPr lang="en-US" dirty="0">
                <a:solidFill>
                  <a:srgbClr val="FF0000"/>
                </a:solidFill>
              </a:rPr>
              <a:t>namely </a:t>
            </a:r>
            <a:r>
              <a:rPr lang="en-US" dirty="0" err="1">
                <a:solidFill>
                  <a:srgbClr val="FF0000"/>
                </a:solidFill>
              </a:rPr>
              <a:t>Barapukuria</a:t>
            </a:r>
            <a:r>
              <a:rPr lang="en-US" dirty="0">
                <a:solidFill>
                  <a:srgbClr val="FF0000"/>
                </a:solidFill>
              </a:rPr>
              <a:t>, </a:t>
            </a:r>
            <a:r>
              <a:rPr lang="en-US" dirty="0" err="1">
                <a:solidFill>
                  <a:srgbClr val="FF0000"/>
                </a:solidFill>
              </a:rPr>
              <a:t>Khalashpir</a:t>
            </a:r>
            <a:r>
              <a:rPr lang="en-US" dirty="0">
                <a:solidFill>
                  <a:srgbClr val="FF0000"/>
                </a:solidFill>
              </a:rPr>
              <a:t>, </a:t>
            </a:r>
            <a:r>
              <a:rPr lang="en-US" dirty="0" err="1">
                <a:solidFill>
                  <a:srgbClr val="FF0000"/>
                </a:solidFill>
              </a:rPr>
              <a:t>Fulbari</a:t>
            </a:r>
            <a:r>
              <a:rPr lang="en-US" dirty="0">
                <a:solidFill>
                  <a:srgbClr val="FF0000"/>
                </a:solidFill>
              </a:rPr>
              <a:t>, and </a:t>
            </a:r>
            <a:r>
              <a:rPr lang="en-US" dirty="0" err="1">
                <a:solidFill>
                  <a:srgbClr val="FF0000"/>
                </a:solidFill>
              </a:rPr>
              <a:t>Dighi</a:t>
            </a:r>
            <a:r>
              <a:rPr lang="en-US" dirty="0">
                <a:solidFill>
                  <a:srgbClr val="FF0000"/>
                </a:solidFill>
              </a:rPr>
              <a:t> Para</a:t>
            </a:r>
            <a:r>
              <a:rPr lang="en-US" dirty="0"/>
              <a:t> were also discovered, out of which only </a:t>
            </a:r>
            <a:r>
              <a:rPr lang="en-US" dirty="0" err="1"/>
              <a:t>Barapukuria</a:t>
            </a:r>
            <a:r>
              <a:rPr lang="en-US" dirty="0"/>
              <a:t> Field was developed with a million tons/year production capacity.</a:t>
            </a:r>
          </a:p>
          <a:p>
            <a:pPr algn="just"/>
            <a:r>
              <a:rPr lang="en-US" dirty="0"/>
              <a:t>Out of the discovered gas about 20 TCF gas has already been produced. </a:t>
            </a:r>
          </a:p>
          <a:p>
            <a:pPr algn="just"/>
            <a:r>
              <a:rPr lang="en-US" dirty="0"/>
              <a:t>The gas fields are depleting fast and the production of coal is still insignificant compared to the demand and the country is gradually becoming dependent on the imported primary energy. </a:t>
            </a:r>
          </a:p>
          <a:p>
            <a:pPr algn="just"/>
            <a:r>
              <a:rPr lang="en-US" dirty="0"/>
              <a:t>Thus, the Energy Security of the country is at stake and making it difficult to reach the goal of Sonar Bangla.</a:t>
            </a:r>
            <a:endParaRPr lang="en-GB" dirty="0"/>
          </a:p>
          <a:p>
            <a:pPr algn="just"/>
            <a:endParaRPr lang="en-GB" dirty="0"/>
          </a:p>
          <a:p>
            <a:pPr algn="just"/>
            <a:endParaRPr lang="en-GB" dirty="0"/>
          </a:p>
        </p:txBody>
      </p:sp>
      <p:sp>
        <p:nvSpPr>
          <p:cNvPr id="4" name="Slide Number Placeholder 3"/>
          <p:cNvSpPr>
            <a:spLocks noGrp="1"/>
          </p:cNvSpPr>
          <p:nvPr>
            <p:ph type="sldNum" sz="quarter" idx="12"/>
          </p:nvPr>
        </p:nvSpPr>
        <p:spPr/>
        <p:txBody>
          <a:bodyPr/>
          <a:lstStyle/>
          <a:p>
            <a:fld id="{AB32097D-E151-4F85-A74C-7BAE00465765}" type="slidenum">
              <a:rPr lang="en-GB" smtClean="0"/>
              <a:t>9</a:t>
            </a:fld>
            <a:endParaRPr lang="en-GB"/>
          </a:p>
        </p:txBody>
      </p:sp>
    </p:spTree>
    <p:extLst>
      <p:ext uri="{BB962C8B-B14F-4D97-AF65-F5344CB8AC3E}">
        <p14:creationId xmlns:p14="http://schemas.microsoft.com/office/powerpoint/2010/main" val="632880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628</TotalTime>
  <Words>1749</Words>
  <Application>Microsoft Office PowerPoint</Application>
  <PresentationFormat>Custom</PresentationFormat>
  <Paragraphs>189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Mesh</vt:lpstr>
      <vt:lpstr>Energy Security of Bangladesh for Building Sonar Bangla: Bangabandhu’s Vision</vt:lpstr>
      <vt:lpstr>Vision</vt:lpstr>
      <vt:lpstr>Actions</vt:lpstr>
      <vt:lpstr>Actions</vt:lpstr>
      <vt:lpstr>Actions</vt:lpstr>
      <vt:lpstr>Actions</vt:lpstr>
      <vt:lpstr>1st Five years Plan of Natural Resources   (Reff: THE FIRST FIVE YEAR PLAN, 1973-78, PLANNING COMMISSION, GOVERNMENT OF THE PEOPLE’S REPUBLIC OF BANGLADESH, NOVEMBER 1973, PAGE 353-371)</vt:lpstr>
      <vt:lpstr>1st Five years Plan of Natural Resources </vt:lpstr>
      <vt:lpstr>After Bangabandhu’s demise</vt:lpstr>
      <vt:lpstr>PowerPoint Presentation</vt:lpstr>
      <vt:lpstr>Gas Reserve Vs daily production</vt:lpstr>
      <vt:lpstr>Suspended Wells</vt:lpstr>
      <vt:lpstr>Measures may be taken to Avert the Worsening Energy Crisis in Bangladesh</vt:lpstr>
      <vt:lpstr>Short Term: Natural Gas</vt:lpstr>
      <vt:lpstr>Short Term: Natural Gas</vt:lpstr>
      <vt:lpstr>Short Term: Natural Gas</vt:lpstr>
      <vt:lpstr>Middle Term: Natural Gas</vt:lpstr>
      <vt:lpstr>Middle Term: Natural Gas</vt:lpstr>
      <vt:lpstr>Middle Term: Coal</vt:lpstr>
      <vt:lpstr>Middle Term: Coal</vt:lpstr>
      <vt:lpstr>Conclusion</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Security of Bangladesh for building Sonar Bangla: Bangabandhu’s Vision</dc:title>
  <dc:creator>geoadmin</dc:creator>
  <cp:lastModifiedBy>User</cp:lastModifiedBy>
  <cp:revision>65</cp:revision>
  <dcterms:created xsi:type="dcterms:W3CDTF">2023-08-03T10:19:36Z</dcterms:created>
  <dcterms:modified xsi:type="dcterms:W3CDTF">2023-08-07T17:49:21Z</dcterms:modified>
</cp:coreProperties>
</file>